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303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4" r:id="rId48"/>
  </p:sldIdLst>
  <p:sldSz cx="41148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44" autoAdjust="0"/>
    <p:restoredTop sz="97252" autoAdjust="0"/>
  </p:normalViewPr>
  <p:slideViewPr>
    <p:cSldViewPr snapToGrid="0" snapToObjects="1">
      <p:cViewPr>
        <p:scale>
          <a:sx n="25" d="100"/>
          <a:sy n="25" d="100"/>
        </p:scale>
        <p:origin x="-12" y="-498"/>
      </p:cViewPr>
      <p:guideLst>
        <p:guide orient="horz" pos="4320"/>
        <p:guide pos="129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5" d="100"/>
          <a:sy n="115" d="100"/>
        </p:scale>
        <p:origin x="429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ED453F-3816-4987-9F2F-898C256CD8C4}" type="datetimeFigureOut">
              <a:rPr lang="en-US" smtClean="0"/>
              <a:t>12/21/2016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5114B3-4324-4BF7-8F91-4D7B7B6EE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209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-1714500" y="685800"/>
            <a:ext cx="10287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893239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781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2560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560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4125B8FD-4D74-43B1-ADBA-178A6E454395}" type="slidenum">
              <a:rPr lang="zh-CN" altLang="en-US" sz="1200"/>
              <a:pPr>
                <a:buFontTx/>
                <a:buNone/>
              </a:pPr>
              <a:t>10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641723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2765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765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79B1EE14-84CB-4238-A780-5D3381194A18}" type="slidenum">
              <a:rPr lang="zh-CN" altLang="en-US" sz="1200"/>
              <a:pPr>
                <a:buFontTx/>
                <a:buNone/>
              </a:pPr>
              <a:t>11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164764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2969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70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F732A03A-0F53-49C2-AD00-EC54E8D61031}" type="slidenum">
              <a:rPr lang="zh-CN" altLang="en-US" sz="1200"/>
              <a:pPr>
                <a:buFontTx/>
                <a:buNone/>
              </a:pPr>
              <a:t>12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455357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31747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4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18C0AA14-B1E5-4AC4-92FB-4069A77C6122}" type="slidenum">
              <a:rPr lang="zh-CN" altLang="en-US" sz="1200"/>
              <a:pPr>
                <a:buFontTx/>
                <a:buNone/>
              </a:pPr>
              <a:t>13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018828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31747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3174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18C0AA14-B1E5-4AC4-92FB-4069A77C6122}" type="slidenum">
              <a:rPr lang="zh-CN" altLang="en-US" sz="1200"/>
              <a:pPr>
                <a:buFontTx/>
                <a:buNone/>
              </a:pPr>
              <a:t>14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6647277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3379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379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523BC5CB-7585-40EE-AD3D-7DF75DC15D76}" type="slidenum">
              <a:rPr lang="zh-CN" altLang="en-US" sz="1200"/>
              <a:pPr>
                <a:buFontTx/>
                <a:buNone/>
              </a:pPr>
              <a:t>15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2566811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3584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FEA6181F-5336-41D0-B375-97CB58214A6E}" type="slidenum">
              <a:rPr lang="zh-CN" altLang="en-US" sz="1200"/>
              <a:pPr>
                <a:buFontTx/>
                <a:buNone/>
              </a:pPr>
              <a:t>16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115531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37891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8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F95C8509-4985-4A84-831B-3CD834424498}" type="slidenum">
              <a:rPr lang="zh-CN" altLang="en-US" sz="1200"/>
              <a:pPr>
                <a:buFontTx/>
                <a:buNone/>
              </a:pPr>
              <a:t>17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8560850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37891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8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F95C8509-4985-4A84-831B-3CD834424498}" type="slidenum">
              <a:rPr lang="zh-CN" altLang="en-US" sz="1200"/>
              <a:pPr>
                <a:buFontTx/>
                <a:buNone/>
              </a:pPr>
              <a:t>18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5512589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37891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8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F95C8509-4985-4A84-831B-3CD834424498}" type="slidenum">
              <a:rPr lang="zh-CN" altLang="en-US" sz="1200"/>
              <a:pPr>
                <a:buFontTx/>
                <a:buNone/>
              </a:pPr>
              <a:t>19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521994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921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22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85B7043A-6238-4A14-B4E6-6731C4F0ECA4}" type="slidenum">
              <a:rPr lang="zh-CN" altLang="en-US" sz="1200"/>
              <a:pPr>
                <a:buFontTx/>
                <a:buNone/>
              </a:pPr>
              <a:t>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808777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39939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3994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4D85F198-9385-4BA0-8EF8-50264F963157}" type="slidenum">
              <a:rPr lang="zh-CN" altLang="en-US" sz="1200"/>
              <a:pPr>
                <a:buFontTx/>
                <a:buNone/>
              </a:pPr>
              <a:t>20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8481898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71683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7168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12CF914A-6E0B-469C-8F25-BA2A18E1915F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7610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3317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1625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061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6758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758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E93DCB5B-FB9A-4AB6-A483-92B905BFDCBB}" type="slidenum">
              <a:rPr lang="zh-CN" altLang="en-US" sz="1200"/>
              <a:pPr>
                <a:buFontTx/>
                <a:buNone/>
              </a:pPr>
              <a:t>41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3390211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6963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963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CA978AD1-5F85-4B0E-953F-C8B7155A0533}" type="slidenum">
              <a:rPr lang="zh-CN" altLang="en-US" sz="1200"/>
              <a:pPr>
                <a:buFontTx/>
                <a:buNone/>
              </a:pPr>
              <a:t>42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7865392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71683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68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7DDA8B47-BAA5-460A-93A3-827C05D2C505}" type="slidenum">
              <a:rPr lang="zh-CN" altLang="en-US" sz="1200"/>
              <a:pPr>
                <a:buFontTx/>
                <a:buNone/>
              </a:pPr>
              <a:t>43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2806666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7373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373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9F47AC0-1C6A-4E21-AC09-357C7DCB271B}" type="slidenum">
              <a:rPr lang="zh-CN" altLang="en-US" sz="1200"/>
              <a:pPr>
                <a:buFontTx/>
                <a:buNone/>
              </a:pPr>
              <a:t>44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1201750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7577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578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FBCB8BFB-CBC6-445C-AECC-DF0BE88B274B}" type="slidenum">
              <a:rPr lang="zh-CN" altLang="en-US" sz="1200"/>
              <a:pPr>
                <a:buFontTx/>
                <a:buNone/>
              </a:pPr>
              <a:t>45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01652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533B0B46-5834-4A33-B682-00189976ADB2}" type="slidenum">
              <a:rPr lang="zh-CN" altLang="en-US" sz="1200"/>
              <a:pPr>
                <a:buFontTx/>
                <a:buNone/>
              </a:pPr>
              <a:t>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445455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7782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782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38432367-9720-4EC1-A417-C015FFD5D209}" type="slidenum">
              <a:rPr lang="zh-CN" altLang="en-US" sz="1200"/>
              <a:pPr>
                <a:buFontTx/>
                <a:buNone/>
              </a:pPr>
              <a:t>46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263964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533B0B46-5834-4A33-B682-00189976ADB2}" type="slidenum">
              <a:rPr lang="zh-CN" altLang="en-US" sz="1200"/>
              <a:pPr>
                <a:buFontTx/>
                <a:buNone/>
              </a:pPr>
              <a:t>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323464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536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E17348A-636A-4B2F-AD16-E070AF781A8C}" type="slidenum">
              <a:rPr lang="zh-CN" altLang="en-US" sz="1200"/>
              <a:pPr>
                <a:buFontTx/>
                <a:buNone/>
              </a:pPr>
              <a:t>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765491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945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946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0D091976-73BD-4EBA-B2EF-AB91DD4C7004}" type="slidenum">
              <a:rPr lang="zh-CN" altLang="en-US" sz="1200"/>
              <a:pPr>
                <a:buFontTx/>
                <a:buNone/>
              </a:pPr>
              <a:t>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355092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945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946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0D091976-73BD-4EBA-B2EF-AB91DD4C7004}" type="slidenum">
              <a:rPr lang="zh-CN" altLang="en-US" sz="1200"/>
              <a:pPr>
                <a:buFontTx/>
                <a:buNone/>
              </a:pPr>
              <a:t>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913960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2150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150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AF44B2C7-304F-437E-BFD5-6873983567F3}" type="slidenum">
              <a:rPr lang="zh-CN" altLang="en-US" sz="1200"/>
              <a:pPr>
                <a:buFontTx/>
                <a:buNone/>
              </a:pPr>
              <a:t>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055979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2355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355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2546A997-D116-4BB7-9767-394C9321CDDD}" type="slidenum">
              <a:rPr lang="zh-CN" altLang="en-US" sz="1200"/>
              <a:pPr>
                <a:buFontTx/>
                <a:buNone/>
              </a:pPr>
              <a:t>9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14836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1647715" y="2298700"/>
            <a:ext cx="17852571" cy="46482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1647715" y="7073900"/>
            <a:ext cx="17852571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41148000" cy="1828800"/>
          </a:xfrm>
        </p:spPr>
        <p:txBody>
          <a:bodyPr>
            <a:normAutofit/>
          </a:bodyPr>
          <a:lstStyle>
            <a:lvl1pPr algn="l">
              <a:defRPr sz="100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6581094" y="1895475"/>
            <a:ext cx="27974925" cy="9848850"/>
          </a:xfrm>
        </p:spPr>
        <p:txBody>
          <a:bodyPr anchor="t">
            <a:normAutofit/>
          </a:bodyPr>
          <a:lstStyle>
            <a:lvl1pPr>
              <a:defRPr sz="55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 sz="55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 sz="55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 sz="55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 sz="55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2811760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66979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1647715" y="4533900"/>
            <a:ext cx="17852571" cy="46482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quarter" idx="13"/>
          </p:nvPr>
        </p:nvSpPr>
        <p:spPr>
          <a:xfrm>
            <a:off x="21408840" y="1104900"/>
            <a:ext cx="8164287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1538857" y="1104900"/>
            <a:ext cx="87630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11538857" y="6845300"/>
            <a:ext cx="87630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21412200" y="3238500"/>
            <a:ext cx="8164286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11571514" y="3238500"/>
            <a:ext cx="8577943" cy="9207500"/>
          </a:xfrm>
          <a:prstGeom prst="rect">
            <a:avLst/>
          </a:prstGeom>
        </p:spPr>
        <p:txBody>
          <a:bodyPr/>
          <a:lstStyle>
            <a:lvl1pPr marL="546382" indent="-546382">
              <a:spcBef>
                <a:spcPts val="4500"/>
              </a:spcBef>
              <a:defRPr sz="4400"/>
            </a:lvl1pPr>
            <a:lvl2pPr marL="1105182" indent="-546382">
              <a:spcBef>
                <a:spcPts val="4500"/>
              </a:spcBef>
              <a:defRPr sz="4400"/>
            </a:lvl2pPr>
            <a:lvl3pPr marL="1663982" indent="-546382">
              <a:spcBef>
                <a:spcPts val="4500"/>
              </a:spcBef>
              <a:defRPr sz="4400"/>
            </a:lvl3pPr>
            <a:lvl4pPr marL="2222782" indent="-546382">
              <a:spcBef>
                <a:spcPts val="4500"/>
              </a:spcBef>
              <a:defRPr sz="4400"/>
            </a:lvl4pPr>
            <a:lvl5pPr marL="2781582" indent="-546382">
              <a:spcBef>
                <a:spcPts val="4500"/>
              </a:spcBef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sz="half" idx="1"/>
          </p:nvPr>
        </p:nvSpPr>
        <p:spPr>
          <a:xfrm>
            <a:off x="11571515" y="1778000"/>
            <a:ext cx="18004971" cy="101473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23632886" y="7048500"/>
            <a:ext cx="6346371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23632886" y="1130300"/>
            <a:ext cx="6346371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11157857" y="1130300"/>
            <a:ext cx="12148457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170228" y="8953500"/>
            <a:ext cx="16818429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170228" y="6038295"/>
            <a:ext cx="16818429" cy="90281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“在此键入引文。”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10123715" y="0"/>
            <a:ext cx="2090057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1571515" y="952500"/>
            <a:ext cx="18004971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1571515" y="3238500"/>
            <a:ext cx="18004971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20311275" y="13081000"/>
            <a:ext cx="514564" cy="47192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1" r:id="rId10"/>
    <p:sldLayoutId id="2147483662" r:id="rId11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avannah.nongnu.org/projects/lwip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elm-chan.org/fsw/ff/00index_e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2.png"/><Relationship Id="rId4" Type="http://schemas.openxmlformats.org/officeDocument/2006/relationships/oleObject" Target="../embeddings/oleObject1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6.png"/><Relationship Id="rId4" Type="http://schemas.openxmlformats.org/officeDocument/2006/relationships/oleObject" Target="../embeddings/oleObject4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8.png"/><Relationship Id="rId4" Type="http://schemas.openxmlformats.org/officeDocument/2006/relationships/oleObject" Target="../embeddings/oleObject6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0.png"/><Relationship Id="rId5" Type="http://schemas.openxmlformats.org/officeDocument/2006/relationships/oleObject" Target="../embeddings/oleObject8.bin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file:///C:\Documents%20and%20Settings\chizhang\My%20Documents\Downloads\trunk.wmv" TargetMode="External"/><Relationship Id="rId1" Type="http://schemas.microsoft.com/office/2007/relationships/media" Target="file:///C:\Documents%20and%20Settings\chizhang\My%20Documents\Downloads\trunk.wmv" TargetMode="External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2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21"/>
          <p:cNvSpPr/>
          <p:nvPr/>
        </p:nvSpPr>
        <p:spPr>
          <a:xfrm>
            <a:off x="4924598" y="4219907"/>
            <a:ext cx="30941530" cy="2178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30000"/>
              </a:lnSpc>
              <a:defRPr sz="7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1500" dirty="0"/>
              <a:t>特斯拉网关的逆向揭秘</a:t>
            </a:r>
            <a:endParaRPr sz="11500" dirty="0"/>
          </a:p>
        </p:txBody>
      </p:sp>
      <p:sp>
        <p:nvSpPr>
          <p:cNvPr id="6" name="Shape 122"/>
          <p:cNvSpPr/>
          <p:nvPr/>
        </p:nvSpPr>
        <p:spPr>
          <a:xfrm>
            <a:off x="14674691" y="7275770"/>
            <a:ext cx="11441344" cy="1222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150000"/>
              </a:lnSpc>
              <a:defRPr sz="55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5500" dirty="0"/>
              <a:t>腾讯科恩实验室</a:t>
            </a:r>
            <a:endParaRPr sz="5500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sz="9600" dirty="0">
                <a:latin typeface="Times New Roman" pitchFamily="18" charset="0"/>
                <a:cs typeface="Times New Roman" pitchFamily="18" charset="0"/>
              </a:rPr>
              <a:t>寄存器内存布局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5487" y="3219416"/>
            <a:ext cx="7156238" cy="866364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216267" y="12889922"/>
            <a:ext cx="23458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altLang="zh-CN" sz="3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http://cache.nxp.com/files/32bit/doc/ref_manual/MPC5668xRM.pdf ,</a:t>
            </a:r>
            <a:r>
              <a:rPr lang="en-US" sz="3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Appendix A - Memory Map, Page 1242</a:t>
            </a:r>
            <a:r>
              <a:rPr lang="en-US" altLang="zh-CN" sz="3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0595" y="2650067"/>
            <a:ext cx="8356034" cy="1016600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081193" y="7523835"/>
            <a:ext cx="8110614" cy="2099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cxnSp>
        <p:nvCxnSpPr>
          <p:cNvPr id="8" name="直接箭头连接符 7"/>
          <p:cNvCxnSpPr>
            <a:stCxn id="6" idx="3"/>
            <a:endCxn id="2" idx="1"/>
          </p:cNvCxnSpPr>
          <p:nvPr/>
        </p:nvCxnSpPr>
        <p:spPr>
          <a:xfrm flipV="1">
            <a:off x="19191806" y="7551242"/>
            <a:ext cx="3463680" cy="10222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53486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9994277" y="7171769"/>
            <a:ext cx="1512590" cy="37814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26626" name="标题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9600" dirty="0">
                <a:latin typeface="Times New Roman" pitchFamily="18" charset="0"/>
                <a:cs typeface="Times New Roman" pitchFamily="18" charset="0"/>
              </a:rPr>
              <a:t>FreeRTOS</a:t>
            </a:r>
            <a:endParaRPr lang="zh-CN" altLang="en-US" sz="9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662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20721" y="4048146"/>
            <a:ext cx="15884394" cy="8259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58983" y="1642898"/>
            <a:ext cx="9867898" cy="10664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TextBox 6"/>
          <p:cNvSpPr txBox="1">
            <a:spLocks noChangeArrowheads="1"/>
          </p:cNvSpPr>
          <p:nvPr/>
        </p:nvSpPr>
        <p:spPr bwMode="auto">
          <a:xfrm>
            <a:off x="8056566" y="2763736"/>
            <a:ext cx="1402503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4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altLang="zh-CN" sz="48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Tmr</a:t>
            </a:r>
            <a:r>
              <a:rPr lang="en-US" altLang="zh-CN" sz="4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Svc” </a:t>
            </a:r>
            <a:r>
              <a:rPr lang="zh-CN" altLang="en-US" sz="4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是定位</a:t>
            </a:r>
            <a:r>
              <a:rPr lang="en-US" altLang="zh-CN" sz="4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FreeRTOS</a:t>
            </a:r>
            <a:r>
              <a:rPr lang="zh-CN" altLang="en-US" sz="4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的关键</a:t>
            </a:r>
            <a:r>
              <a:rPr lang="en-US" altLang="zh-CN" sz="4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zh-CN" altLang="en-US" sz="4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21304217" y="5912084"/>
            <a:ext cx="8593078" cy="28485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39248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9600" dirty="0">
                <a:latin typeface="Times New Roman" pitchFamily="18" charset="0"/>
                <a:cs typeface="Times New Roman" pitchFamily="18" charset="0"/>
              </a:rPr>
              <a:t>FreeRTOS</a:t>
            </a:r>
            <a:r>
              <a:rPr lang="zh-CN" altLang="en-US" sz="9600" dirty="0">
                <a:latin typeface="Times New Roman" pitchFamily="18" charset="0"/>
                <a:cs typeface="Times New Roman" pitchFamily="18" charset="0"/>
              </a:rPr>
              <a:t>概览</a:t>
            </a:r>
          </a:p>
        </p:txBody>
      </p:sp>
      <p:sp>
        <p:nvSpPr>
          <p:cNvPr id="28675" name="内容占位符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7470" dirty="0">
                <a:latin typeface="Times New Roman" pitchFamily="18" charset="0"/>
                <a:cs typeface="Times New Roman" pitchFamily="18" charset="0"/>
              </a:rPr>
              <a:t>Tasks</a:t>
            </a:r>
          </a:p>
          <a:p>
            <a:pPr lvl="1"/>
            <a:r>
              <a:rPr lang="en-US" altLang="zh-TW" sz="6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6400" dirty="0">
                <a:latin typeface="Times New Roman" pitchFamily="18" charset="0"/>
                <a:cs typeface="Times New Roman" pitchFamily="18" charset="0"/>
              </a:rPr>
              <a:t>代码及其执行状态组成了一个任务，</a:t>
            </a:r>
            <a:r>
              <a:rPr lang="en-US" altLang="zh-CN" sz="6400" dirty="0">
                <a:latin typeface="Times New Roman" pitchFamily="18" charset="0"/>
                <a:cs typeface="Times New Roman" pitchFamily="18" charset="0"/>
              </a:rPr>
              <a:t>FreeRTOS</a:t>
            </a:r>
            <a:r>
              <a:rPr lang="zh-CN" altLang="en-US" sz="6400" dirty="0">
                <a:latin typeface="Times New Roman" pitchFamily="18" charset="0"/>
                <a:cs typeface="Times New Roman" pitchFamily="18" charset="0"/>
              </a:rPr>
              <a:t>自身提供任务管理调度模块。</a:t>
            </a:r>
            <a:endParaRPr lang="en-US" altLang="zh-TW" sz="6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TW" sz="7470" dirty="0">
                <a:latin typeface="Times New Roman" pitchFamily="18" charset="0"/>
                <a:cs typeface="Times New Roman" pitchFamily="18" charset="0"/>
              </a:rPr>
              <a:t>Queues</a:t>
            </a:r>
          </a:p>
          <a:p>
            <a:pPr lvl="1"/>
            <a:r>
              <a:rPr lang="zh-CN" altLang="en-US" sz="6400" dirty="0">
                <a:latin typeface="Times New Roman" pitchFamily="18" charset="0"/>
                <a:cs typeface="Times New Roman" pitchFamily="18" charset="0"/>
              </a:rPr>
              <a:t>队列是</a:t>
            </a:r>
            <a:r>
              <a:rPr lang="en-US" altLang="zh-CN" sz="6400" dirty="0">
                <a:latin typeface="Times New Roman" pitchFamily="18" charset="0"/>
                <a:cs typeface="Times New Roman" pitchFamily="18" charset="0"/>
              </a:rPr>
              <a:t>FreeRTOS</a:t>
            </a:r>
            <a:r>
              <a:rPr lang="zh-CN" altLang="en-US" sz="6400" dirty="0">
                <a:latin typeface="Times New Roman" pitchFamily="18" charset="0"/>
                <a:cs typeface="Times New Roman" pitchFamily="18" charset="0"/>
              </a:rPr>
              <a:t>中的消息传递形式，包括任务间的消息机制以及任务与中断的消息传递。</a:t>
            </a:r>
            <a:endParaRPr lang="en-US" altLang="zh-TW" sz="6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TW" sz="7470" dirty="0">
                <a:latin typeface="Times New Roman" pitchFamily="18" charset="0"/>
                <a:cs typeface="Times New Roman" pitchFamily="18" charset="0"/>
              </a:rPr>
              <a:t>etc.</a:t>
            </a:r>
            <a:endParaRPr lang="zh-TW" altLang="en-US" sz="747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11667" y="12629829"/>
            <a:ext cx="23458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hangingPunct="1"/>
            <a:r>
              <a:rPr lang="en-US" altLang="zh-CN" sz="3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http://www.freertos.org/RTOS.html</a:t>
            </a:r>
          </a:p>
        </p:txBody>
      </p:sp>
    </p:spTree>
    <p:extLst>
      <p:ext uri="{BB962C8B-B14F-4D97-AF65-F5344CB8AC3E}">
        <p14:creationId xmlns:p14="http://schemas.microsoft.com/office/powerpoint/2010/main" val="389413451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9600" dirty="0">
                <a:latin typeface="Times New Roman" pitchFamily="18" charset="0"/>
                <a:cs typeface="Times New Roman" pitchFamily="18" charset="0"/>
              </a:rPr>
              <a:t>FreeRTOS</a:t>
            </a:r>
            <a:r>
              <a:rPr lang="zh-CN" altLang="en-US" sz="9600" dirty="0">
                <a:latin typeface="Times New Roman" pitchFamily="18" charset="0"/>
                <a:cs typeface="Times New Roman" pitchFamily="18" charset="0"/>
              </a:rPr>
              <a:t>概览</a:t>
            </a:r>
          </a:p>
        </p:txBody>
      </p:sp>
      <p:sp>
        <p:nvSpPr>
          <p:cNvPr id="30723" name="内容占位符 3"/>
          <p:cNvSpPr>
            <a:spLocks noGrp="1" noChangeArrowheads="1"/>
          </p:cNvSpPr>
          <p:nvPr>
            <p:ph idx="1"/>
          </p:nvPr>
        </p:nvSpPr>
        <p:spPr>
          <a:xfrm>
            <a:off x="6581094" y="1895475"/>
            <a:ext cx="31544306" cy="9848850"/>
          </a:xfrm>
        </p:spPr>
        <p:txBody>
          <a:bodyPr>
            <a:noAutofit/>
          </a:bodyPr>
          <a:lstStyle/>
          <a:p>
            <a:pPr marL="0" indent="0">
              <a:lnSpc>
                <a:spcPct val="10000"/>
              </a:lnSpc>
              <a:buNone/>
            </a:pPr>
            <a:r>
              <a:rPr lang="en-US" altLang="zh-CN" sz="3200" dirty="0">
                <a:latin typeface="Courier New" pitchFamily="49" charset="0"/>
                <a:cs typeface="Courier New" pitchFamily="49" charset="0"/>
              </a:rPr>
              <a:t>portBASE_TYPE </a:t>
            </a:r>
            <a:r>
              <a:rPr lang="en-US" altLang="zh-CN" sz="3200" b="1" dirty="0" err="1">
                <a:latin typeface="Courier New" pitchFamily="49" charset="0"/>
                <a:cs typeface="Courier New" pitchFamily="49" charset="0"/>
              </a:rPr>
              <a:t>xTaskCreate</a:t>
            </a:r>
            <a:r>
              <a:rPr lang="en-US" altLang="zh-CN" sz="3200" dirty="0">
                <a:latin typeface="Courier New" pitchFamily="49" charset="0"/>
                <a:cs typeface="Courier New" pitchFamily="49" charset="0"/>
              </a:rPr>
              <a:t>(</a:t>
            </a:r>
          </a:p>
          <a:p>
            <a:pPr marL="0" indent="0">
              <a:lnSpc>
                <a:spcPct val="10000"/>
              </a:lnSpc>
              <a:buNone/>
            </a:pPr>
            <a:r>
              <a:rPr lang="en-US" altLang="zh-CN" sz="32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CN" sz="3200" dirty="0" err="1">
                <a:latin typeface="Courier New" pitchFamily="49" charset="0"/>
                <a:cs typeface="Courier New" pitchFamily="49" charset="0"/>
              </a:rPr>
              <a:t>pdTASK_CODE</a:t>
            </a:r>
            <a:r>
              <a:rPr lang="en-US" altLang="zh-CN" sz="3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3200" b="1" dirty="0" err="1">
                <a:latin typeface="Courier New" pitchFamily="49" charset="0"/>
                <a:cs typeface="Courier New" pitchFamily="49" charset="0"/>
              </a:rPr>
              <a:t>pvTaskCode</a:t>
            </a:r>
            <a:r>
              <a:rPr lang="en-US" altLang="zh-CN" sz="32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0" indent="0">
              <a:lnSpc>
                <a:spcPct val="10000"/>
              </a:lnSpc>
              <a:buNone/>
            </a:pPr>
            <a:r>
              <a:rPr lang="en-US" altLang="zh-CN" sz="32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CN" sz="3200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altLang="zh-CN" sz="3200" dirty="0">
                <a:latin typeface="Courier New" pitchFamily="49" charset="0"/>
                <a:cs typeface="Courier New" pitchFamily="49" charset="0"/>
              </a:rPr>
              <a:t> char * </a:t>
            </a:r>
            <a:r>
              <a:rPr lang="en-US" altLang="zh-CN" sz="3200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altLang="zh-CN" sz="3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3200" b="1" dirty="0" err="1">
                <a:latin typeface="Courier New" pitchFamily="49" charset="0"/>
                <a:cs typeface="Courier New" pitchFamily="49" charset="0"/>
              </a:rPr>
              <a:t>pcName</a:t>
            </a:r>
            <a:r>
              <a:rPr lang="en-US" altLang="zh-CN" sz="32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0" indent="0">
              <a:lnSpc>
                <a:spcPct val="10000"/>
              </a:lnSpc>
              <a:buNone/>
            </a:pPr>
            <a:r>
              <a:rPr lang="en-US" altLang="zh-CN" sz="3200" dirty="0">
                <a:latin typeface="Courier New" pitchFamily="49" charset="0"/>
                <a:cs typeface="Courier New" pitchFamily="49" charset="0"/>
              </a:rPr>
              <a:t>  unsigned short </a:t>
            </a:r>
            <a:r>
              <a:rPr lang="en-US" altLang="zh-CN" sz="3200" b="1" dirty="0" err="1">
                <a:latin typeface="Courier New" pitchFamily="49" charset="0"/>
                <a:cs typeface="Courier New" pitchFamily="49" charset="0"/>
              </a:rPr>
              <a:t>usStackDepth</a:t>
            </a:r>
            <a:r>
              <a:rPr lang="en-US" altLang="zh-CN" sz="32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0" indent="0">
              <a:lnSpc>
                <a:spcPct val="10000"/>
              </a:lnSpc>
              <a:buNone/>
            </a:pPr>
            <a:r>
              <a:rPr lang="en-US" altLang="zh-CN" sz="3200" dirty="0">
                <a:latin typeface="Courier New" pitchFamily="49" charset="0"/>
                <a:cs typeface="Courier New" pitchFamily="49" charset="0"/>
              </a:rPr>
              <a:t>  void *</a:t>
            </a:r>
            <a:r>
              <a:rPr lang="en-US" altLang="zh-CN" sz="3200" b="1" dirty="0" err="1">
                <a:latin typeface="Courier New" pitchFamily="49" charset="0"/>
                <a:cs typeface="Courier New" pitchFamily="49" charset="0"/>
              </a:rPr>
              <a:t>pvParameters</a:t>
            </a:r>
            <a:r>
              <a:rPr lang="en-US" altLang="zh-CN" sz="32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0" indent="0">
              <a:lnSpc>
                <a:spcPct val="10000"/>
              </a:lnSpc>
              <a:buNone/>
            </a:pPr>
            <a:r>
              <a:rPr lang="en-US" altLang="zh-CN" sz="3200" dirty="0">
                <a:latin typeface="Courier New" pitchFamily="49" charset="0"/>
                <a:cs typeface="Courier New" pitchFamily="49" charset="0"/>
              </a:rPr>
              <a:t>  unsigned </a:t>
            </a:r>
            <a:r>
              <a:rPr lang="en-US" altLang="zh-CN" sz="3200" dirty="0" err="1">
                <a:latin typeface="Courier New" pitchFamily="49" charset="0"/>
                <a:cs typeface="Courier New" pitchFamily="49" charset="0"/>
              </a:rPr>
              <a:t>portBASE_TYPE</a:t>
            </a:r>
            <a:r>
              <a:rPr lang="en-US" altLang="zh-CN" sz="3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3200" b="1" dirty="0" err="1">
                <a:latin typeface="Courier New" pitchFamily="49" charset="0"/>
                <a:cs typeface="Courier New" pitchFamily="49" charset="0"/>
              </a:rPr>
              <a:t>uxPriority</a:t>
            </a:r>
            <a:r>
              <a:rPr lang="en-US" altLang="zh-CN" sz="32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0" indent="0">
              <a:lnSpc>
                <a:spcPct val="10000"/>
              </a:lnSpc>
              <a:buNone/>
            </a:pPr>
            <a:r>
              <a:rPr lang="en-US" altLang="zh-CN" sz="32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CN" sz="3200" dirty="0" err="1">
                <a:latin typeface="Courier New" pitchFamily="49" charset="0"/>
                <a:cs typeface="Courier New" pitchFamily="49" charset="0"/>
              </a:rPr>
              <a:t>xTaskHandle</a:t>
            </a:r>
            <a:r>
              <a:rPr lang="en-US" altLang="zh-CN" sz="3200" dirty="0">
                <a:latin typeface="Courier New" pitchFamily="49" charset="0"/>
                <a:cs typeface="Courier New" pitchFamily="49" charset="0"/>
              </a:rPr>
              <a:t> *</a:t>
            </a:r>
            <a:r>
              <a:rPr lang="en-US" altLang="zh-CN" sz="3200" b="1" dirty="0" err="1">
                <a:latin typeface="Courier New" pitchFamily="49" charset="0"/>
                <a:cs typeface="Courier New" pitchFamily="49" charset="0"/>
              </a:rPr>
              <a:t>pvCreatedTask</a:t>
            </a:r>
            <a:r>
              <a:rPr lang="en-US" altLang="zh-CN" sz="32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lnSpc>
                <a:spcPct val="10000"/>
              </a:lnSpc>
            </a:pPr>
            <a:r>
              <a:rPr lang="en-US" altLang="zh-CN" sz="3200" b="1" dirty="0" err="1">
                <a:latin typeface="Courier New" pitchFamily="49" charset="0"/>
                <a:cs typeface="Courier New" pitchFamily="49" charset="0"/>
              </a:rPr>
              <a:t>pvTaskCode</a:t>
            </a:r>
            <a:r>
              <a:rPr lang="en-US" altLang="zh-CN" sz="3200" dirty="0">
                <a:latin typeface="Courier New" pitchFamily="49" charset="0"/>
                <a:cs typeface="Courier New" pitchFamily="49" charset="0"/>
              </a:rPr>
              <a:t> Pointer to the task entry function.</a:t>
            </a:r>
          </a:p>
          <a:p>
            <a:pPr>
              <a:lnSpc>
                <a:spcPct val="10000"/>
              </a:lnSpc>
            </a:pPr>
            <a:r>
              <a:rPr lang="en-US" altLang="zh-CN" sz="3200" b="1" dirty="0" err="1">
                <a:latin typeface="Courier New" pitchFamily="49" charset="0"/>
                <a:cs typeface="Courier New" pitchFamily="49" charset="0"/>
              </a:rPr>
              <a:t>pcName</a:t>
            </a:r>
            <a:r>
              <a:rPr lang="en-US" altLang="zh-CN" sz="3200" dirty="0">
                <a:latin typeface="Courier New" pitchFamily="49" charset="0"/>
                <a:cs typeface="Courier New" pitchFamily="49" charset="0"/>
              </a:rPr>
              <a:t> A descriptive name for the task.</a:t>
            </a:r>
          </a:p>
          <a:p>
            <a:pPr>
              <a:lnSpc>
                <a:spcPct val="10000"/>
              </a:lnSpc>
            </a:pPr>
            <a:r>
              <a:rPr lang="en-US" altLang="zh-CN" sz="3200" b="1" dirty="0" err="1">
                <a:latin typeface="Courier New" pitchFamily="49" charset="0"/>
                <a:cs typeface="Courier New" pitchFamily="49" charset="0"/>
              </a:rPr>
              <a:t>usStackDepth</a:t>
            </a:r>
            <a:r>
              <a:rPr lang="en-US" altLang="zh-CN" sz="3200" dirty="0">
                <a:latin typeface="Courier New" pitchFamily="49" charset="0"/>
                <a:cs typeface="Courier New" pitchFamily="49" charset="0"/>
              </a:rPr>
              <a:t> The size of the task stack specified as the number of variables the stack can hold - not the</a:t>
            </a:r>
          </a:p>
          <a:p>
            <a:pPr>
              <a:lnSpc>
                <a:spcPct val="10000"/>
              </a:lnSpc>
            </a:pPr>
            <a:r>
              <a:rPr lang="en-US" altLang="zh-CN" sz="3200" b="1" dirty="0" err="1">
                <a:latin typeface="Courier New" pitchFamily="49" charset="0"/>
                <a:cs typeface="Courier New" pitchFamily="49" charset="0"/>
              </a:rPr>
              <a:t>pvParameters</a:t>
            </a:r>
            <a:r>
              <a:rPr lang="en-US" altLang="zh-CN" sz="3200" dirty="0">
                <a:latin typeface="Courier New" pitchFamily="49" charset="0"/>
                <a:cs typeface="Courier New" pitchFamily="49" charset="0"/>
              </a:rPr>
              <a:t> Pointer that will be used as the parameter for the task being created.</a:t>
            </a:r>
          </a:p>
          <a:p>
            <a:pPr>
              <a:lnSpc>
                <a:spcPct val="10000"/>
              </a:lnSpc>
            </a:pPr>
            <a:r>
              <a:rPr lang="en-US" altLang="zh-CN" sz="3200" b="1" dirty="0" err="1">
                <a:latin typeface="Courier New" pitchFamily="49" charset="0"/>
                <a:cs typeface="Courier New" pitchFamily="49" charset="0"/>
              </a:rPr>
              <a:t>uxPriority</a:t>
            </a:r>
            <a:r>
              <a:rPr lang="en-US" altLang="zh-CN" sz="3200" dirty="0">
                <a:latin typeface="Courier New" pitchFamily="49" charset="0"/>
                <a:cs typeface="Courier New" pitchFamily="49" charset="0"/>
              </a:rPr>
              <a:t> The priority at which the task should run.</a:t>
            </a:r>
          </a:p>
          <a:p>
            <a:pPr>
              <a:lnSpc>
                <a:spcPct val="10000"/>
              </a:lnSpc>
            </a:pPr>
            <a:r>
              <a:rPr lang="en-US" altLang="zh-CN" sz="3200" b="1" dirty="0" err="1">
                <a:latin typeface="Courier New" pitchFamily="49" charset="0"/>
                <a:cs typeface="Courier New" pitchFamily="49" charset="0"/>
              </a:rPr>
              <a:t>pvCreatedTask</a:t>
            </a:r>
            <a:r>
              <a:rPr lang="en-US" altLang="zh-CN" sz="3200" dirty="0">
                <a:latin typeface="Courier New" pitchFamily="49" charset="0"/>
                <a:cs typeface="Courier New" pitchFamily="49" charset="0"/>
              </a:rPr>
              <a:t> Used to pass back a handle by which the created task can be referenced.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9246" y="1895475"/>
            <a:ext cx="9625353" cy="1016832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82836132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9600" dirty="0">
                <a:latin typeface="Times New Roman" pitchFamily="18" charset="0"/>
                <a:cs typeface="Times New Roman" pitchFamily="18" charset="0"/>
              </a:rPr>
              <a:t>FreeRTOS</a:t>
            </a:r>
            <a:r>
              <a:rPr lang="zh-CN" altLang="en-US" sz="9600" dirty="0">
                <a:latin typeface="Times New Roman" pitchFamily="18" charset="0"/>
                <a:cs typeface="Times New Roman" pitchFamily="18" charset="0"/>
              </a:rPr>
              <a:t>概览</a:t>
            </a:r>
          </a:p>
        </p:txBody>
      </p:sp>
      <p:sp>
        <p:nvSpPr>
          <p:cNvPr id="30723" name="内容占位符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6400" dirty="0">
                <a:latin typeface="Times New Roman" pitchFamily="18" charset="0"/>
                <a:cs typeface="Times New Roman" pitchFamily="18" charset="0"/>
              </a:rPr>
              <a:t>FreeRTOS</a:t>
            </a:r>
            <a:r>
              <a:rPr lang="zh-CN" altLang="en-US" sz="6400" dirty="0">
                <a:latin typeface="Times New Roman" pitchFamily="18" charset="0"/>
                <a:cs typeface="Times New Roman" pitchFamily="18" charset="0"/>
              </a:rPr>
              <a:t>中，队列是其任务间的通信方式，除了数据传递，还可用于实现信号量和互斥量等信号传递。</a:t>
            </a:r>
            <a:endParaRPr lang="en-US" altLang="zh-CN" sz="64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64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64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64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6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386" name="Picture 2" descr="http://www.freertos.org/queue_animatio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2749" y="5549900"/>
            <a:ext cx="18206019" cy="473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04433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sz="9600" dirty="0">
                <a:latin typeface="Times New Roman" pitchFamily="18" charset="0"/>
                <a:cs typeface="Times New Roman" pitchFamily="18" charset="0"/>
              </a:rPr>
              <a:t>特斯拉网关的</a:t>
            </a:r>
            <a:r>
              <a:rPr lang="en-US" altLang="zh-CN" sz="9600" dirty="0">
                <a:latin typeface="Times New Roman" pitchFamily="18" charset="0"/>
                <a:cs typeface="Times New Roman" pitchFamily="18" charset="0"/>
              </a:rPr>
              <a:t>FreeRTOS</a:t>
            </a:r>
            <a:endParaRPr lang="zh-CN" altLang="en-US" sz="9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2772" name="Picture 5" descr="E:\sd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6787" y="2485035"/>
            <a:ext cx="7336366" cy="10684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左大括号 3"/>
          <p:cNvSpPr/>
          <p:nvPr/>
        </p:nvSpPr>
        <p:spPr>
          <a:xfrm>
            <a:off x="23035119" y="2625439"/>
            <a:ext cx="195594" cy="10379498"/>
          </a:xfrm>
          <a:prstGeom prst="leftBrac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5" name="文本框 4"/>
          <p:cNvSpPr txBox="1"/>
          <p:nvPr/>
        </p:nvSpPr>
        <p:spPr>
          <a:xfrm>
            <a:off x="21625723" y="6050601"/>
            <a:ext cx="847574" cy="337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3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TASK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11108950" y="4290599"/>
            <a:ext cx="146416" cy="7049166"/>
          </a:xfrm>
          <a:prstGeom prst="leftBrac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11" name="文本框 10"/>
          <p:cNvSpPr txBox="1"/>
          <p:nvPr/>
        </p:nvSpPr>
        <p:spPr>
          <a:xfrm>
            <a:off x="9925241" y="5640230"/>
            <a:ext cx="847574" cy="4193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3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QUEUE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9155" y="4467467"/>
            <a:ext cx="8192658" cy="669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85304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sz="9600" dirty="0">
                <a:latin typeface="Times New Roman" pitchFamily="18" charset="0"/>
                <a:cs typeface="Times New Roman" pitchFamily="18" charset="0"/>
              </a:rPr>
              <a:t>网络协议栈与文件系统</a:t>
            </a:r>
          </a:p>
        </p:txBody>
      </p:sp>
      <p:sp>
        <p:nvSpPr>
          <p:cNvPr id="34819" name="内容占位符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可以成功识别各接口函数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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50000"/>
              </a:lnSpc>
            </a:pPr>
            <a:r>
              <a:rPr lang="en-US" altLang="zh-CN" sz="4800" dirty="0">
                <a:latin typeface="Times New Roman" pitchFamily="18" charset="0"/>
                <a:cs typeface="Times New Roman" pitchFamily="18" charset="0"/>
              </a:rPr>
              <a:t>socket listen send </a:t>
            </a:r>
            <a:r>
              <a:rPr lang="en-US" altLang="zh-CN" sz="4800" dirty="0" err="1">
                <a:latin typeface="Times New Roman" pitchFamily="18" charset="0"/>
                <a:cs typeface="Times New Roman" pitchFamily="18" charset="0"/>
              </a:rPr>
              <a:t>recv</a:t>
            </a:r>
            <a:r>
              <a:rPr lang="en-US" altLang="zh-CN" sz="4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800" dirty="0" err="1">
                <a:latin typeface="Times New Roman" pitchFamily="18" charset="0"/>
                <a:cs typeface="Times New Roman" pitchFamily="18" charset="0"/>
              </a:rPr>
              <a:t>sendto</a:t>
            </a:r>
            <a:r>
              <a:rPr lang="en-US" altLang="zh-CN" sz="4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800" dirty="0" err="1">
                <a:latin typeface="Times New Roman" pitchFamily="18" charset="0"/>
                <a:cs typeface="Times New Roman" pitchFamily="18" charset="0"/>
              </a:rPr>
              <a:t>recvfrom</a:t>
            </a:r>
            <a:r>
              <a:rPr lang="en-US" altLang="zh-CN" sz="4800" dirty="0">
                <a:latin typeface="Times New Roman" pitchFamily="18" charset="0"/>
                <a:cs typeface="Times New Roman" pitchFamily="18" charset="0"/>
              </a:rPr>
              <a:t> etc.</a:t>
            </a:r>
          </a:p>
          <a:p>
            <a:pPr lvl="1">
              <a:lnSpc>
                <a:spcPct val="50000"/>
              </a:lnSpc>
            </a:pPr>
            <a:r>
              <a:rPr lang="en-US" altLang="zh-CN" sz="4800" dirty="0" err="1">
                <a:latin typeface="Times New Roman" pitchFamily="18" charset="0"/>
                <a:cs typeface="Times New Roman" pitchFamily="18" charset="0"/>
              </a:rPr>
              <a:t>fopen</a:t>
            </a:r>
            <a:r>
              <a:rPr lang="en-US" altLang="zh-CN" sz="4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800" dirty="0" err="1">
                <a:latin typeface="Times New Roman" pitchFamily="18" charset="0"/>
                <a:cs typeface="Times New Roman" pitchFamily="18" charset="0"/>
              </a:rPr>
              <a:t>fread</a:t>
            </a:r>
            <a:r>
              <a:rPr lang="en-US" altLang="zh-CN" sz="4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800" dirty="0" err="1">
                <a:latin typeface="Times New Roman" pitchFamily="18" charset="0"/>
                <a:cs typeface="Times New Roman" pitchFamily="18" charset="0"/>
              </a:rPr>
              <a:t>fwrite</a:t>
            </a:r>
            <a:r>
              <a:rPr lang="en-US" altLang="zh-CN" sz="4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800" dirty="0" err="1">
                <a:latin typeface="Times New Roman" pitchFamily="18" charset="0"/>
                <a:cs typeface="Times New Roman" pitchFamily="18" charset="0"/>
              </a:rPr>
              <a:t>fclose</a:t>
            </a:r>
            <a:r>
              <a:rPr lang="en-US" altLang="zh-CN" sz="4800" dirty="0">
                <a:latin typeface="Times New Roman" pitchFamily="18" charset="0"/>
                <a:cs typeface="Times New Roman" pitchFamily="18" charset="0"/>
              </a:rPr>
              <a:t> etc.</a:t>
            </a:r>
          </a:p>
          <a:p>
            <a:pPr>
              <a:lnSpc>
                <a:spcPct val="110000"/>
              </a:lnSpc>
            </a:pP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具体对应的项目有待确认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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50000"/>
              </a:lnSpc>
            </a:pPr>
            <a:r>
              <a:rPr lang="en-US" altLang="zh-CN" sz="4800" dirty="0">
                <a:latin typeface="Times New Roman" pitchFamily="18" charset="0"/>
                <a:cs typeface="Times New Roman" pitchFamily="18" charset="0"/>
              </a:rPr>
              <a:t>TCP/IP stack</a:t>
            </a:r>
          </a:p>
          <a:p>
            <a:pPr lvl="2">
              <a:lnSpc>
                <a:spcPct val="50000"/>
              </a:lnSpc>
            </a:pPr>
            <a:r>
              <a:rPr lang="en-US" altLang="zh-CN" sz="4800" dirty="0">
                <a:latin typeface="Courier New" pitchFamily="49" charset="0"/>
                <a:cs typeface="Courier New" pitchFamily="49" charset="0"/>
                <a:hlinkClick r:id="rId3"/>
              </a:rPr>
              <a:t>http://savannah.nongnu.org/projects/lwip/</a:t>
            </a:r>
            <a:endParaRPr lang="en-US" altLang="zh-CN" sz="4800" dirty="0">
              <a:latin typeface="Courier New" pitchFamily="49" charset="0"/>
              <a:cs typeface="Courier New" pitchFamily="49" charset="0"/>
            </a:endParaRPr>
          </a:p>
          <a:p>
            <a:pPr lvl="1">
              <a:lnSpc>
                <a:spcPct val="50000"/>
              </a:lnSpc>
            </a:pPr>
            <a:r>
              <a:rPr lang="en-US" altLang="zh-CN" sz="4800" dirty="0">
                <a:latin typeface="Times New Roman" pitchFamily="18" charset="0"/>
                <a:cs typeface="Times New Roman" pitchFamily="18" charset="0"/>
              </a:rPr>
              <a:t>File system</a:t>
            </a:r>
          </a:p>
          <a:p>
            <a:pPr lvl="2">
              <a:lnSpc>
                <a:spcPct val="50000"/>
              </a:lnSpc>
            </a:pPr>
            <a:r>
              <a:rPr lang="en-US" altLang="zh-CN" sz="4800" dirty="0">
                <a:latin typeface="Courier New" pitchFamily="49" charset="0"/>
                <a:cs typeface="Courier New" pitchFamily="49" charset="0"/>
                <a:hlinkClick r:id="rId4"/>
              </a:rPr>
              <a:t>http://elm-chan.org/fsw/ff/00index_e.html</a:t>
            </a:r>
            <a:endParaRPr lang="en-US" altLang="zh-CN" sz="48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90607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标题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9600" dirty="0">
                <a:latin typeface="Times New Roman" pitchFamily="18" charset="0"/>
                <a:cs typeface="Times New Roman" pitchFamily="18" charset="0"/>
              </a:rPr>
              <a:t>逆向工程</a:t>
            </a:r>
          </a:p>
        </p:txBody>
      </p:sp>
      <p:sp>
        <p:nvSpPr>
          <p:cNvPr id="36867" name="内容占位符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7470" dirty="0">
                <a:latin typeface="Times New Roman" pitchFamily="18" charset="0"/>
                <a:cs typeface="Times New Roman" pitchFamily="18" charset="0"/>
              </a:rPr>
              <a:t>字符串对齐</a:t>
            </a:r>
            <a:endParaRPr lang="en-US" altLang="zh-CN" sz="7470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sz="7470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sz="7470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sz="7470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sz="747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8583" y="4224264"/>
            <a:ext cx="20256384" cy="696455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8678015" y="5751317"/>
            <a:ext cx="2451440" cy="482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8" name="矩形 7"/>
          <p:cNvSpPr/>
          <p:nvPr/>
        </p:nvSpPr>
        <p:spPr>
          <a:xfrm>
            <a:off x="18678017" y="7016160"/>
            <a:ext cx="1760344" cy="4042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9" name="矩形 8"/>
          <p:cNvSpPr/>
          <p:nvPr/>
        </p:nvSpPr>
        <p:spPr>
          <a:xfrm>
            <a:off x="18678018" y="8241877"/>
            <a:ext cx="1108366" cy="4303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10" name="矩形 9"/>
          <p:cNvSpPr/>
          <p:nvPr/>
        </p:nvSpPr>
        <p:spPr>
          <a:xfrm>
            <a:off x="18678016" y="9467600"/>
            <a:ext cx="365110" cy="391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171696720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标题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9600" dirty="0">
                <a:latin typeface="Times New Roman" pitchFamily="18" charset="0"/>
                <a:cs typeface="Times New Roman" pitchFamily="18" charset="0"/>
              </a:rPr>
              <a:t>逆向工程</a:t>
            </a:r>
          </a:p>
        </p:txBody>
      </p:sp>
      <p:sp>
        <p:nvSpPr>
          <p:cNvPr id="36867" name="内容占位符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7470" dirty="0">
                <a:latin typeface="Times New Roman" pitchFamily="18" charset="0"/>
                <a:cs typeface="Times New Roman" pitchFamily="18" charset="0"/>
              </a:rPr>
              <a:t>函数体识别</a:t>
            </a:r>
            <a:endParaRPr lang="en-US" altLang="zh-CN" sz="7470" dirty="0">
              <a:latin typeface="Times New Roman" pitchFamily="18" charset="0"/>
              <a:cs typeface="Times New Roman" pitchFamily="18" charset="0"/>
            </a:endParaRPr>
          </a:p>
          <a:p>
            <a:endParaRPr lang="en-US" sz="7470" dirty="0">
              <a:latin typeface="Times New Roman" pitchFamily="18" charset="0"/>
              <a:cs typeface="Times New Roman" pitchFamily="18" charset="0"/>
            </a:endParaRPr>
          </a:p>
          <a:p>
            <a:endParaRPr lang="en-US" sz="7470" dirty="0">
              <a:latin typeface="Times New Roman" pitchFamily="18" charset="0"/>
              <a:cs typeface="Times New Roman" pitchFamily="18" charset="0"/>
            </a:endParaRPr>
          </a:p>
          <a:p>
            <a:endParaRPr lang="en-US" sz="7470" dirty="0">
              <a:latin typeface="Times New Roman" pitchFamily="18" charset="0"/>
              <a:cs typeface="Times New Roman" pitchFamily="18" charset="0"/>
            </a:endParaRPr>
          </a:p>
          <a:p>
            <a:endParaRPr lang="en-US" sz="747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2" y="4292211"/>
            <a:ext cx="21013384" cy="790103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3232721" y="7917824"/>
            <a:ext cx="10444698" cy="6389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9" name="矩形 8"/>
          <p:cNvSpPr/>
          <p:nvPr/>
        </p:nvSpPr>
        <p:spPr>
          <a:xfrm>
            <a:off x="13232721" y="10267120"/>
            <a:ext cx="10444698" cy="6389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165186216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标题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9600" dirty="0">
                <a:latin typeface="Times New Roman" pitchFamily="18" charset="0"/>
                <a:cs typeface="Times New Roman" pitchFamily="18" charset="0"/>
              </a:rPr>
              <a:t>逆向工程</a:t>
            </a:r>
          </a:p>
        </p:txBody>
      </p:sp>
      <p:sp>
        <p:nvSpPr>
          <p:cNvPr id="36867" name="内容占位符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7470" dirty="0">
                <a:latin typeface="Times New Roman" pitchFamily="18" charset="0"/>
                <a:cs typeface="Times New Roman" pitchFamily="18" charset="0"/>
              </a:rPr>
              <a:t>函数表识别</a:t>
            </a:r>
            <a:endParaRPr lang="en-US" altLang="zh-CN" sz="7470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sz="7470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sz="7470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sz="7470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sz="747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5322" y="4512213"/>
            <a:ext cx="16488510" cy="768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36287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sz="9600" dirty="0">
                <a:latin typeface="Times New Roman" pitchFamily="18" charset="0"/>
                <a:cs typeface="Times New Roman" pitchFamily="18" charset="0"/>
              </a:rPr>
              <a:t>自我介绍</a:t>
            </a:r>
          </a:p>
        </p:txBody>
      </p:sp>
      <p:sp>
        <p:nvSpPr>
          <p:cNvPr id="8195" name="内容占位符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zh-CN" altLang="en-US" sz="55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聂森</a:t>
            </a:r>
            <a:endParaRPr lang="en-US" altLang="zh-CN" sz="55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itchFamily="18" charset="0"/>
            </a:endParaRPr>
          </a:p>
          <a:p>
            <a:pPr lvl="1">
              <a:lnSpc>
                <a:spcPct val="8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科恩实验室安全研究员，目前专注于汽车安全。</a:t>
            </a:r>
            <a:endParaRPr lang="en-US" altLang="zh-CN" sz="4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itchFamily="18" charset="0"/>
            </a:endParaRPr>
          </a:p>
          <a:p>
            <a:pPr lvl="1">
              <a:lnSpc>
                <a:spcPct val="8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主要从事程序分析相关研究，希望把程序分析技术应用于实际的漏洞挖掘工作中。</a:t>
            </a:r>
            <a:endParaRPr lang="en-US" altLang="zh-CN" sz="4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itchFamily="18" charset="0"/>
            </a:endParaRPr>
          </a:p>
          <a:p>
            <a:pPr lvl="1">
              <a:lnSpc>
                <a:spcPct val="8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在</a:t>
            </a:r>
            <a:r>
              <a:rPr lang="en-US" altLang="zh-CN" sz="40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Anroid</a:t>
            </a:r>
            <a:r>
              <a:rPr lang="en-US" altLang="zh-CN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/Linux</a:t>
            </a:r>
            <a:r>
              <a:rPr lang="zh-CN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内核漏洞挖掘领域经验丰富，发现若干高危漏洞。</a:t>
            </a:r>
            <a:endParaRPr lang="en-US" altLang="zh-CN" sz="4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itchFamily="18" charset="0"/>
            </a:endParaRPr>
          </a:p>
          <a:p>
            <a:pPr>
              <a:lnSpc>
                <a:spcPct val="80000"/>
              </a:lnSpc>
            </a:pPr>
            <a:r>
              <a:rPr lang="zh-CN" altLang="en-US" sz="55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刘令</a:t>
            </a:r>
            <a:endParaRPr lang="en-US" altLang="zh-CN" sz="55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itchFamily="18" charset="0"/>
            </a:endParaRPr>
          </a:p>
          <a:p>
            <a:pPr lvl="1">
              <a:lnSpc>
                <a:spcPct val="8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科恩实验室安全研究员，目前专注于汽车安全。</a:t>
            </a:r>
            <a:endParaRPr lang="en-US" altLang="zh-CN" sz="4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itchFamily="18" charset="0"/>
            </a:endParaRPr>
          </a:p>
          <a:p>
            <a:pPr lvl="1">
              <a:lnSpc>
                <a:spcPct val="8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擅长软件逆向与漏洞利用技术。</a:t>
            </a:r>
            <a:endParaRPr lang="en-US" altLang="zh-CN" sz="4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itchFamily="18" charset="0"/>
            </a:endParaRPr>
          </a:p>
          <a:p>
            <a:pPr lvl="1">
              <a:lnSpc>
                <a:spcPct val="8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曾发现数个</a:t>
            </a:r>
            <a:r>
              <a:rPr lang="en-US" altLang="zh-CN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QEMU/XEN</a:t>
            </a:r>
            <a:r>
              <a:rPr lang="zh-CN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的安全漏洞。</a:t>
            </a:r>
            <a:endParaRPr lang="en-US" altLang="zh-CN" sz="4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50327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sz="9600" dirty="0">
                <a:latin typeface="Times New Roman" pitchFamily="18" charset="0"/>
                <a:cs typeface="Times New Roman" pitchFamily="18" charset="0"/>
              </a:rPr>
              <a:t>逆向工程</a:t>
            </a:r>
          </a:p>
        </p:txBody>
      </p:sp>
      <p:pic>
        <p:nvPicPr>
          <p:cNvPr id="38915" name="Picture 2" descr="E:\xxxxxx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8555" y="5295009"/>
            <a:ext cx="9846734" cy="8085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6" name="TextBox 4"/>
          <p:cNvSpPr txBox="1">
            <a:spLocks noChangeArrowheads="1"/>
          </p:cNvSpPr>
          <p:nvPr/>
        </p:nvSpPr>
        <p:spPr bwMode="auto">
          <a:xfrm>
            <a:off x="8938788" y="2361667"/>
            <a:ext cx="16253167" cy="525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73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altLang="zh-CN" sz="373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altLang="zh-CN" sz="373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altLang="zh-CN" sz="373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altLang="zh-CN" sz="373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73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CN" sz="373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idautils</a:t>
            </a:r>
            <a:endParaRPr lang="en-US" altLang="zh-CN" sz="373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373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373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CN" sz="373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373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flash_ram_memcpy</a:t>
            </a:r>
            <a:r>
              <a:rPr lang="en-US" altLang="zh-CN" sz="373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373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frmea</a:t>
            </a:r>
            <a:r>
              <a:rPr lang="en-US" altLang="zh-CN" sz="373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CN" sz="373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toea</a:t>
            </a:r>
            <a:r>
              <a:rPr lang="en-US" altLang="zh-CN" sz="373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, count, </a:t>
            </a:r>
            <a:r>
              <a:rPr lang="en-US" altLang="zh-CN" sz="373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itemsize</a:t>
            </a:r>
            <a:r>
              <a:rPr lang="en-US" altLang="zh-CN" sz="373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373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373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datalist</a:t>
            </a:r>
            <a:r>
              <a:rPr lang="en-US" altLang="zh-CN" sz="373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CN" sz="373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idautils.GetDataList</a:t>
            </a:r>
            <a:r>
              <a:rPr lang="en-US" altLang="zh-CN" sz="373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373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frmea</a:t>
            </a:r>
            <a:r>
              <a:rPr lang="en-US" altLang="zh-CN" sz="373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, count, </a:t>
            </a:r>
            <a:r>
              <a:rPr lang="en-US" altLang="zh-CN" sz="373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itemsize</a:t>
            </a:r>
            <a:r>
              <a:rPr lang="en-US" altLang="zh-CN" sz="373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373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373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idautils.PutDataList</a:t>
            </a:r>
            <a:r>
              <a:rPr lang="en-US" altLang="zh-CN" sz="373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373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toea</a:t>
            </a:r>
            <a:r>
              <a:rPr lang="en-US" altLang="zh-CN" sz="373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CN" sz="373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datalist</a:t>
            </a:r>
            <a:r>
              <a:rPr lang="en-US" altLang="zh-CN" sz="373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CN" sz="373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itemsize</a:t>
            </a:r>
            <a:r>
              <a:rPr lang="en-US" altLang="zh-CN" sz="373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en-US" altLang="zh-CN" sz="373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373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flash_ram_memcpy</a:t>
            </a:r>
            <a:r>
              <a:rPr lang="en-US" altLang="zh-CN" sz="373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(0x10C004, 0x4004B4F0, </a:t>
            </a: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373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		(0x40065064-0x4004B4F0)/4, 4)</a:t>
            </a:r>
            <a:endParaRPr lang="zh-CN" altLang="en-US" sz="373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00635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标题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sz="9600" dirty="0">
                <a:cs typeface="Times New Roman" pitchFamily="18" charset="0"/>
              </a:rPr>
              <a:t>特斯拉网关开放端口</a:t>
            </a:r>
            <a:endParaRPr lang="zh-CN" altLang="zh-CN" sz="9600" dirty="0"/>
          </a:p>
        </p:txBody>
      </p:sp>
      <p:sp>
        <p:nvSpPr>
          <p:cNvPr id="43010" name="内容占位符 3"/>
          <p:cNvSpPr>
            <a:spLocks noGrp="1"/>
          </p:cNvSpPr>
          <p:nvPr>
            <p:ph idx="1"/>
          </p:nvPr>
        </p:nvSpPr>
        <p:spPr>
          <a:xfrm>
            <a:off x="6581094" y="2438400"/>
            <a:ext cx="27974925" cy="9848850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altLang="zh-CN" sz="7470" noProof="1">
                <a:cs typeface="Times New Roman" pitchFamily="18" charset="0"/>
              </a:rPr>
              <a:t>TCP</a:t>
            </a:r>
          </a:p>
          <a:p>
            <a:pPr lvl="1">
              <a:defRPr/>
            </a:pPr>
            <a:r>
              <a:rPr lang="en-US" altLang="zh-CN" sz="6400" noProof="1">
                <a:cs typeface="Times New Roman" pitchFamily="18" charset="0"/>
              </a:rPr>
              <a:t>23			shell</a:t>
            </a:r>
            <a:r>
              <a:rPr lang="zh-CN" altLang="en-US" sz="6400" noProof="1">
                <a:cs typeface="Times New Roman" pitchFamily="18" charset="0"/>
              </a:rPr>
              <a:t>端口</a:t>
            </a:r>
            <a:endParaRPr lang="en-US" altLang="zh-CN" sz="6400" noProof="1">
              <a:cs typeface="Times New Roman" pitchFamily="18" charset="0"/>
            </a:endParaRPr>
          </a:p>
          <a:p>
            <a:pPr lvl="1">
              <a:defRPr/>
            </a:pPr>
            <a:r>
              <a:rPr lang="en-US" altLang="zh-CN" sz="6400" noProof="1">
                <a:cs typeface="Times New Roman" pitchFamily="18" charset="0"/>
              </a:rPr>
              <a:t>1050		</a:t>
            </a:r>
            <a:r>
              <a:rPr lang="zh-CN" altLang="en-US" sz="6400" noProof="1">
                <a:cs typeface="Times New Roman" pitchFamily="18" charset="0"/>
              </a:rPr>
              <a:t>文件传输端口</a:t>
            </a:r>
            <a:endParaRPr lang="en-US" altLang="zh-CN" sz="6400" noProof="1">
              <a:cs typeface="Times New Roman" pitchFamily="18" charset="0"/>
            </a:endParaRPr>
          </a:p>
          <a:p>
            <a:pPr>
              <a:defRPr/>
            </a:pPr>
            <a:r>
              <a:rPr lang="en-US" altLang="zh-CN" sz="7470" noProof="1">
                <a:cs typeface="Times New Roman" pitchFamily="18" charset="0"/>
                <a:sym typeface="+mn-ea"/>
              </a:rPr>
              <a:t>UDP</a:t>
            </a:r>
            <a:endParaRPr lang="en-US" altLang="zh-CN" sz="7470" noProof="1">
              <a:cs typeface="Times New Roman" pitchFamily="18" charset="0"/>
            </a:endParaRPr>
          </a:p>
          <a:p>
            <a:pPr lvl="1">
              <a:defRPr/>
            </a:pPr>
            <a:r>
              <a:rPr lang="en-US" altLang="zh-CN" sz="6400" noProof="1">
                <a:cs typeface="Times New Roman" pitchFamily="18" charset="0"/>
              </a:rPr>
              <a:t>3500		</a:t>
            </a:r>
            <a:r>
              <a:rPr lang="zh-CN" altLang="en-US" sz="6400" noProof="1">
                <a:cs typeface="Times New Roman" pitchFamily="18" charset="0"/>
              </a:rPr>
              <a:t>诊断端口</a:t>
            </a:r>
            <a:endParaRPr lang="en-US" altLang="zh-CN" sz="6400" noProof="1">
              <a:cs typeface="Times New Roman" pitchFamily="18" charset="0"/>
            </a:endParaRPr>
          </a:p>
          <a:p>
            <a:pPr lvl="1">
              <a:defRPr/>
            </a:pPr>
            <a:r>
              <a:rPr lang="en-US" altLang="zh-CN" sz="6400" strike="sngStrike" noProof="1">
                <a:cs typeface="Times New Roman" pitchFamily="18" charset="0"/>
              </a:rPr>
              <a:t>21000</a:t>
            </a:r>
            <a:r>
              <a:rPr lang="en-US" altLang="zh-CN" sz="6400" noProof="1">
                <a:cs typeface="Times New Roman" pitchFamily="18" charset="0"/>
              </a:rPr>
              <a:t>    	</a:t>
            </a:r>
          </a:p>
          <a:p>
            <a:pPr lvl="1">
              <a:defRPr/>
            </a:pPr>
            <a:r>
              <a:rPr lang="en-US" altLang="zh-CN" sz="6400" strike="sngStrike" noProof="1">
                <a:cs typeface="Times New Roman" pitchFamily="18" charset="0"/>
              </a:rPr>
              <a:t>38001</a:t>
            </a:r>
          </a:p>
          <a:p>
            <a:pPr>
              <a:defRPr/>
            </a:pPr>
            <a:endParaRPr lang="en-US" altLang="zh-CN" noProof="1"/>
          </a:p>
        </p:txBody>
      </p:sp>
    </p:spTree>
    <p:extLst>
      <p:ext uri="{BB962C8B-B14F-4D97-AF65-F5344CB8AC3E}">
        <p14:creationId xmlns:p14="http://schemas.microsoft.com/office/powerpoint/2010/main" val="411052459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标题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Shell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端口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tcp</a:t>
            </a:r>
            <a:r>
              <a:rPr lang="zh-CN" altLang="zh-CN" dirty="0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192.168.90.102</a:t>
            </a:r>
            <a:r>
              <a:rPr lang="zh-CN" altLang="zh-CN" dirty="0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23</a:t>
            </a:r>
            <a:endParaRPr lang="zh-CN" altLang="zh-C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9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cs typeface="Times New Roman" pitchFamily="18" charset="0"/>
              </a:rPr>
              <a:t>由</a:t>
            </a:r>
            <a:r>
              <a:rPr lang="en-US" altLang="zh-CN" dirty="0">
                <a:cs typeface="Times New Roman" pitchFamily="18" charset="0"/>
              </a:rPr>
              <a:t>Task </a:t>
            </a:r>
            <a:r>
              <a:rPr lang="en-US" altLang="zh-CN" dirty="0" err="1">
                <a:cs typeface="Times New Roman" pitchFamily="18" charset="0"/>
              </a:rPr>
              <a:t>shellTask</a:t>
            </a:r>
            <a:r>
              <a:rPr lang="zh-CN" altLang="en-US" dirty="0">
                <a:cs typeface="Times New Roman" pitchFamily="18" charset="0"/>
              </a:rPr>
              <a:t>创建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zh-CN" altLang="en-US" dirty="0">
                <a:cs typeface="Times New Roman" pitchFamily="18" charset="0"/>
              </a:rPr>
              <a:t>开启</a:t>
            </a:r>
            <a:r>
              <a:rPr lang="en-US" altLang="zh-CN" dirty="0">
                <a:cs typeface="Times New Roman" pitchFamily="18" charset="0"/>
              </a:rPr>
              <a:t>shell</a:t>
            </a:r>
          </a:p>
          <a:p>
            <a:pPr lvl="1"/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026" name="对象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2380726"/>
              </p:ext>
            </p:extLst>
          </p:nvPr>
        </p:nvGraphicFramePr>
        <p:xfrm>
          <a:off x="12345307" y="3233211"/>
          <a:ext cx="14693898" cy="2798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80" r:id="rId4" imgW="5505450" imgH="1047750" progId="PBrush">
                  <p:embed/>
                </p:oleObj>
              </mc:Choice>
              <mc:Fallback>
                <p:oleObj r:id="rId4" imgW="5505450" imgH="1047750" progId="PBrush">
                  <p:embed/>
                  <p:pic>
                    <p:nvPicPr>
                      <p:cNvPr id="1026" name="对象 1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45307" y="3233211"/>
                        <a:ext cx="14693898" cy="27982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对象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3222106"/>
              </p:ext>
            </p:extLst>
          </p:nvPr>
        </p:nvGraphicFramePr>
        <p:xfrm>
          <a:off x="12040507" y="7784043"/>
          <a:ext cx="15303498" cy="30268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81" r:id="rId6" imgW="5734050" imgH="1133475" progId="PBrush">
                  <p:embed/>
                </p:oleObj>
              </mc:Choice>
              <mc:Fallback>
                <p:oleObj r:id="rId6" imgW="5734050" imgH="1133475" progId="PBrush">
                  <p:embed/>
                  <p:pic>
                    <p:nvPicPr>
                      <p:cNvPr id="1027" name="对象 3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40507" y="7784043"/>
                        <a:ext cx="15303498" cy="30268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678105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Shell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端口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tcp</a:t>
            </a:r>
            <a:r>
              <a:rPr lang="zh-CN" altLang="zh-CN" dirty="0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192.168.90.102</a:t>
            </a:r>
            <a:r>
              <a:rPr lang="zh-CN" altLang="zh-CN" dirty="0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23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915" name="内容占位符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Shell 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密码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静态密码：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1q3e5t7u</a:t>
            </a:r>
          </a:p>
          <a:p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891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00746" y="3623735"/>
            <a:ext cx="19240498" cy="5693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2952910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Shell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端口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tcp</a:t>
            </a:r>
            <a:r>
              <a:rPr lang="zh-CN" altLang="zh-CN" dirty="0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192.168.90.102</a:t>
            </a:r>
            <a:r>
              <a:rPr lang="zh-CN" altLang="zh-CN" dirty="0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23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915" name="内容占位符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defRPr/>
            </a:pPr>
            <a:r>
              <a:rPr lang="zh-CN" altLang="en-US" sz="7470" noProof="1">
                <a:latin typeface="Times New Roman" pitchFamily="18" charset="0"/>
                <a:cs typeface="Times New Roman" pitchFamily="18" charset="0"/>
              </a:rPr>
              <a:t>成功登录</a:t>
            </a:r>
          </a:p>
        </p:txBody>
      </p:sp>
      <p:graphicFrame>
        <p:nvGraphicFramePr>
          <p:cNvPr id="5" name="内容占位符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6730343"/>
              </p:ext>
            </p:extLst>
          </p:nvPr>
        </p:nvGraphicFramePr>
        <p:xfrm>
          <a:off x="9899608" y="3686705"/>
          <a:ext cx="21337896" cy="736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0" r:id="rId3" imgW="5686425" imgH="1962150" progId="PBrush">
                  <p:embed/>
                </p:oleObj>
              </mc:Choice>
              <mc:Fallback>
                <p:oleObj r:id="rId3" imgW="5686425" imgH="1962150" progId="PBrush">
                  <p:embed/>
                  <p:pic>
                    <p:nvPicPr>
                      <p:cNvPr id="2050" name="内容占位符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99608" y="3686705"/>
                        <a:ext cx="21337896" cy="73628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534018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标题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Shell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端口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  <a:sym typeface="Arial" pitchFamily="34" charset="0"/>
              </a:rPr>
              <a:t>tcp</a:t>
            </a:r>
            <a:r>
              <a:rPr lang="zh-CN" altLang="zh-CN" dirty="0">
                <a:latin typeface="Times New Roman" pitchFamily="18" charset="0"/>
                <a:cs typeface="Times New Roman" pitchFamily="18" charset="0"/>
                <a:sym typeface="Arial" pitchFamily="34" charset="0"/>
              </a:rPr>
              <a:t>: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  <a:sym typeface="Arial" pitchFamily="34" charset="0"/>
              </a:rPr>
              <a:t>192.168.90.102</a:t>
            </a:r>
            <a:r>
              <a:rPr lang="zh-CN" altLang="zh-CN" dirty="0">
                <a:latin typeface="Times New Roman" pitchFamily="18" charset="0"/>
                <a:cs typeface="Times New Roman" pitchFamily="18" charset="0"/>
                <a:sym typeface="Arial" pitchFamily="34" charset="0"/>
              </a:rPr>
              <a:t>: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  <a:sym typeface="Arial" pitchFamily="34" charset="0"/>
              </a:rPr>
              <a:t>23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00" name="内容占位符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cs typeface="Times New Roman" pitchFamily="18" charset="0"/>
              </a:rPr>
              <a:t>Tegra</a:t>
            </a:r>
            <a:r>
              <a:rPr lang="zh-CN" altLang="en-US" dirty="0">
                <a:cs typeface="Times New Roman" pitchFamily="18" charset="0"/>
                <a:sym typeface="宋体" pitchFamily="2" charset="-122"/>
              </a:rPr>
              <a:t>命令</a:t>
            </a:r>
            <a:endParaRPr lang="en-US" altLang="zh-CN" dirty="0">
              <a:cs typeface="Times New Roman" pitchFamily="18" charset="0"/>
              <a:sym typeface="宋体" pitchFamily="2" charset="-122"/>
            </a:endParaRPr>
          </a:p>
          <a:p>
            <a:endParaRPr lang="en-US" altLang="zh-CN" dirty="0">
              <a:latin typeface="Times New Roman" pitchFamily="18" charset="0"/>
              <a:cs typeface="Times New Roman" pitchFamily="18" charset="0"/>
              <a:sym typeface="宋体" pitchFamily="2" charset="-122"/>
            </a:endParaRPr>
          </a:p>
          <a:p>
            <a:endParaRPr lang="en-US" altLang="zh-CN" dirty="0">
              <a:latin typeface="Times New Roman" pitchFamily="18" charset="0"/>
              <a:cs typeface="Times New Roman" pitchFamily="18" charset="0"/>
              <a:sym typeface="宋体" pitchFamily="2" charset="-122"/>
            </a:endParaRPr>
          </a:p>
          <a:p>
            <a:endParaRPr lang="en-US" altLang="zh-CN" dirty="0">
              <a:latin typeface="Times New Roman" pitchFamily="18" charset="0"/>
              <a:cs typeface="Times New Roman" pitchFamily="18" charset="0"/>
              <a:sym typeface="宋体" pitchFamily="2" charset="-122"/>
            </a:endParaRPr>
          </a:p>
          <a:p>
            <a:endParaRPr lang="en-US" altLang="zh-CN" dirty="0">
              <a:latin typeface="Times New Roman" pitchFamily="18" charset="0"/>
              <a:cs typeface="Times New Roman" pitchFamily="18" charset="0"/>
              <a:sym typeface="宋体" pitchFamily="2" charset="-122"/>
            </a:endParaRPr>
          </a:p>
          <a:p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对象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1109847"/>
              </p:ext>
            </p:extLst>
          </p:nvPr>
        </p:nvGraphicFramePr>
        <p:xfrm>
          <a:off x="8683472" y="3332691"/>
          <a:ext cx="23770168" cy="77766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3" r:id="rId4" imgW="8905875" imgH="2914650" progId="PBrush">
                  <p:embed/>
                </p:oleObj>
              </mc:Choice>
              <mc:Fallback>
                <p:oleObj r:id="rId4" imgW="8905875" imgH="2914650" progId="PBrush">
                  <p:embed/>
                  <p:pic>
                    <p:nvPicPr>
                      <p:cNvPr id="5" name="对象 3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83472" y="3332691"/>
                        <a:ext cx="23770168" cy="777663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78431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标题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Shell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端口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  <a:sym typeface="Arial" pitchFamily="34" charset="0"/>
              </a:rPr>
              <a:t>tcp</a:t>
            </a:r>
            <a:r>
              <a:rPr lang="zh-CN" altLang="zh-CN" dirty="0">
                <a:latin typeface="Times New Roman" pitchFamily="18" charset="0"/>
                <a:cs typeface="Times New Roman" pitchFamily="18" charset="0"/>
                <a:sym typeface="Arial" pitchFamily="34" charset="0"/>
              </a:rPr>
              <a:t>: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  <a:sym typeface="Arial" pitchFamily="34" charset="0"/>
              </a:rPr>
              <a:t>192.168.90.102</a:t>
            </a:r>
            <a:r>
              <a:rPr lang="zh-CN" altLang="zh-CN" dirty="0">
                <a:latin typeface="Times New Roman" pitchFamily="18" charset="0"/>
                <a:cs typeface="Times New Roman" pitchFamily="18" charset="0"/>
                <a:sym typeface="Arial" pitchFamily="34" charset="0"/>
              </a:rPr>
              <a:t>: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  <a:sym typeface="Arial" pitchFamily="34" charset="0"/>
              </a:rPr>
              <a:t>23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00" name="内容占位符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  <a:sym typeface="Arial" pitchFamily="34" charset="0"/>
              </a:rPr>
              <a:t>status 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  <a:sym typeface="Arial" pitchFamily="34" charset="0"/>
              </a:rPr>
              <a:t>命令</a:t>
            </a:r>
            <a:endParaRPr lang="en-US" altLang="zh-CN" dirty="0">
              <a:latin typeface="Times New Roman" pitchFamily="18" charset="0"/>
              <a:cs typeface="Times New Roman" pitchFamily="18" charset="0"/>
              <a:sym typeface="Arial" pitchFamily="34" charset="0"/>
            </a:endParaRPr>
          </a:p>
          <a:p>
            <a:endParaRPr lang="en-US" altLang="zh-CN" dirty="0">
              <a:latin typeface="Times New Roman" pitchFamily="18" charset="0"/>
              <a:cs typeface="Times New Roman" pitchFamily="18" charset="0"/>
              <a:sym typeface="Arial" pitchFamily="34" charset="0"/>
            </a:endParaRPr>
          </a:p>
          <a:p>
            <a:endParaRPr lang="en-US" altLang="zh-CN" dirty="0">
              <a:latin typeface="Times New Roman" pitchFamily="18" charset="0"/>
              <a:cs typeface="Times New Roman" pitchFamily="18" charset="0"/>
              <a:sym typeface="Arial" pitchFamily="34" charset="0"/>
            </a:endParaRPr>
          </a:p>
          <a:p>
            <a:endParaRPr lang="en-US" altLang="zh-CN" dirty="0">
              <a:latin typeface="Times New Roman" pitchFamily="18" charset="0"/>
              <a:cs typeface="Times New Roman" pitchFamily="18" charset="0"/>
              <a:sym typeface="Arial" pitchFamily="34" charset="0"/>
            </a:endParaRPr>
          </a:p>
          <a:p>
            <a:endParaRPr lang="en-US" altLang="zh-CN" dirty="0">
              <a:latin typeface="Times New Roman" pitchFamily="18" charset="0"/>
              <a:cs typeface="Times New Roman" pitchFamily="18" charset="0"/>
              <a:sym typeface="Arial" pitchFamily="34" charset="0"/>
            </a:endParaRP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098" name="对象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0971160"/>
              </p:ext>
            </p:extLst>
          </p:nvPr>
        </p:nvGraphicFramePr>
        <p:xfrm>
          <a:off x="7479245" y="4302656"/>
          <a:ext cx="26761005" cy="437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07" r:id="rId3" imgW="6657975" imgH="1304925" progId="PBrush">
                  <p:embed/>
                </p:oleObj>
              </mc:Choice>
              <mc:Fallback>
                <p:oleObj r:id="rId3" imgW="6657975" imgH="1304925" progId="PBrush">
                  <p:embed/>
                  <p:pic>
                    <p:nvPicPr>
                      <p:cNvPr id="4098" name="对象 8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16626"/>
                      <a:stretch>
                        <a:fillRect/>
                      </a:stretch>
                    </p:blipFill>
                    <p:spPr bwMode="auto">
                      <a:xfrm>
                        <a:off x="7479245" y="4302656"/>
                        <a:ext cx="26761005" cy="43740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550757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标题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Shell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端口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  <a:sym typeface="宋体" pitchFamily="2" charset="-122"/>
              </a:rPr>
              <a:t>tcp</a:t>
            </a:r>
            <a:r>
              <a:rPr lang="zh-CN" altLang="zh-CN" dirty="0">
                <a:latin typeface="Times New Roman" pitchFamily="18" charset="0"/>
                <a:cs typeface="Times New Roman" pitchFamily="18" charset="0"/>
                <a:sym typeface="宋体" pitchFamily="2" charset="-122"/>
              </a:rPr>
              <a:t>: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  <a:sym typeface="宋体" pitchFamily="2" charset="-122"/>
              </a:rPr>
              <a:t>192.168.90.102</a:t>
            </a:r>
            <a:r>
              <a:rPr lang="zh-CN" altLang="zh-CN" dirty="0">
                <a:latin typeface="Times New Roman" pitchFamily="18" charset="0"/>
                <a:cs typeface="Times New Roman" pitchFamily="18" charset="0"/>
                <a:sym typeface="宋体" pitchFamily="2" charset="-122"/>
              </a:rPr>
              <a:t>: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  <a:sym typeface="宋体" pitchFamily="2" charset="-122"/>
              </a:rPr>
              <a:t>23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24" name="内容占位符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cs typeface="Times New Roman" pitchFamily="18" charset="0"/>
                <a:sym typeface="宋体" pitchFamily="2" charset="-122"/>
              </a:rPr>
              <a:t>stackinfo</a:t>
            </a:r>
            <a:r>
              <a:rPr lang="en-US" altLang="zh-CN" dirty="0">
                <a:cs typeface="Times New Roman" pitchFamily="18" charset="0"/>
                <a:sym typeface="宋体" pitchFamily="2" charset="-122"/>
              </a:rPr>
              <a:t> </a:t>
            </a:r>
            <a:r>
              <a:rPr lang="zh-CN" altLang="en-US" dirty="0">
                <a:cs typeface="Times New Roman" pitchFamily="18" charset="0"/>
                <a:sym typeface="宋体" pitchFamily="2" charset="-122"/>
              </a:rPr>
              <a:t>命令</a:t>
            </a:r>
            <a:endParaRPr lang="en-US" altLang="zh-CN" dirty="0">
              <a:cs typeface="Times New Roman" pitchFamily="18" charset="0"/>
              <a:sym typeface="宋体" pitchFamily="2" charset="-122"/>
            </a:endParaRPr>
          </a:p>
          <a:p>
            <a:endParaRPr lang="en-US" altLang="zh-CN" dirty="0">
              <a:cs typeface="Times New Roman" pitchFamily="18" charset="0"/>
              <a:sym typeface="宋体" pitchFamily="2" charset="-122"/>
            </a:endParaRPr>
          </a:p>
          <a:p>
            <a:endParaRPr lang="en-US" altLang="zh-CN" dirty="0">
              <a:cs typeface="Times New Roman" pitchFamily="18" charset="0"/>
              <a:sym typeface="宋体" pitchFamily="2" charset="-122"/>
            </a:endParaRPr>
          </a:p>
          <a:p>
            <a:endParaRPr lang="en-US" altLang="zh-CN" dirty="0">
              <a:cs typeface="Times New Roman" pitchFamily="18" charset="0"/>
              <a:sym typeface="宋体" pitchFamily="2" charset="-122"/>
            </a:endParaRPr>
          </a:p>
          <a:p>
            <a:endParaRPr lang="en-US" altLang="zh-CN" dirty="0">
              <a:cs typeface="Times New Roman" pitchFamily="18" charset="0"/>
              <a:sym typeface="宋体" pitchFamily="2" charset="-122"/>
            </a:endParaRPr>
          </a:p>
          <a:p>
            <a:endParaRPr lang="zh-CN" altLang="en-US" dirty="0">
              <a:cs typeface="Times New Roman" pitchFamily="18" charset="0"/>
            </a:endParaRPr>
          </a:p>
        </p:txBody>
      </p:sp>
      <p:graphicFrame>
        <p:nvGraphicFramePr>
          <p:cNvPr id="5122" name="对象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3578383"/>
              </p:ext>
            </p:extLst>
          </p:nvPr>
        </p:nvGraphicFramePr>
        <p:xfrm>
          <a:off x="13369927" y="2189692"/>
          <a:ext cx="11222453" cy="106690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31" r:id="rId4" imgW="3867150" imgH="6143625" progId="PBrush">
                  <p:embed/>
                </p:oleObj>
              </mc:Choice>
              <mc:Fallback>
                <p:oleObj r:id="rId4" imgW="3867150" imgH="6143625" progId="PBrush">
                  <p:embed/>
                  <p:pic>
                    <p:nvPicPr>
                      <p:cNvPr id="5122" name="对象 2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39565"/>
                      <a:stretch>
                        <a:fillRect/>
                      </a:stretch>
                    </p:blipFill>
                    <p:spPr bwMode="auto">
                      <a:xfrm>
                        <a:off x="13369927" y="2189692"/>
                        <a:ext cx="11222453" cy="106690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635201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标题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文件传输端口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tcp:192.168.90.102:1050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48" name="内容占位符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5900" dirty="0">
                <a:latin typeface="Times New Roman" pitchFamily="18" charset="0"/>
                <a:cs typeface="Times New Roman" pitchFamily="18" charset="0"/>
              </a:rPr>
              <a:t>由</a:t>
            </a:r>
            <a:r>
              <a:rPr lang="en-US" altLang="zh-CN" sz="5900" dirty="0">
                <a:latin typeface="Times New Roman" pitchFamily="18" charset="0"/>
                <a:cs typeface="Times New Roman" pitchFamily="18" charset="0"/>
              </a:rPr>
              <a:t>Task </a:t>
            </a:r>
            <a:r>
              <a:rPr lang="en-US" altLang="zh-CN" sz="5900" dirty="0" err="1">
                <a:latin typeface="Times New Roman" pitchFamily="18" charset="0"/>
                <a:cs typeface="Times New Roman" pitchFamily="18" charset="0"/>
              </a:rPr>
              <a:t>xferTask</a:t>
            </a:r>
            <a:r>
              <a:rPr lang="zh-CN" altLang="en-US" sz="5900" dirty="0">
                <a:latin typeface="Times New Roman" pitchFamily="18" charset="0"/>
                <a:cs typeface="Times New Roman" pitchFamily="18" charset="0"/>
              </a:rPr>
              <a:t>创建</a:t>
            </a: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dirty="0" err="1">
                <a:latin typeface="Times New Roman" pitchFamily="18" charset="0"/>
                <a:cs typeface="Times New Roman" pitchFamily="18" charset="0"/>
                <a:sym typeface="Arial" pitchFamily="34" charset="0"/>
              </a:rPr>
              <a:t>perl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  <a:sym typeface="Arial" pitchFamily="34" charset="0"/>
              </a:rPr>
              <a:t> 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  <a:sym typeface="Arial" pitchFamily="34" charset="0"/>
              </a:rPr>
              <a:t>脚本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  <a:sym typeface="Arial" pitchFamily="34" charset="0"/>
              </a:rPr>
              <a:t>: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  <a:sym typeface="Arial" pitchFamily="34" charset="0"/>
              </a:rPr>
              <a:t>gwxfer</a:t>
            </a:r>
            <a:endParaRPr lang="en-US" altLang="zh-CN" dirty="0">
              <a:latin typeface="Times New Roman" pitchFamily="18" charset="0"/>
              <a:cs typeface="Times New Roman" pitchFamily="18" charset="0"/>
              <a:sym typeface="Arial" pitchFamily="34" charset="0"/>
            </a:endParaRPr>
          </a:p>
          <a:p>
            <a:pPr lvl="1"/>
            <a:endParaRPr lang="zh-CN" altLang="zh-CN" dirty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146" name="对象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8084657"/>
              </p:ext>
            </p:extLst>
          </p:nvPr>
        </p:nvGraphicFramePr>
        <p:xfrm>
          <a:off x="10617201" y="3760791"/>
          <a:ext cx="14617702" cy="2874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00" r:id="rId3" imgW="5476875" imgH="1076325" progId="PBrush">
                  <p:embed/>
                </p:oleObj>
              </mc:Choice>
              <mc:Fallback>
                <p:oleObj r:id="rId3" imgW="5476875" imgH="1076325" progId="PBrush">
                  <p:embed/>
                  <p:pic>
                    <p:nvPicPr>
                      <p:cNvPr id="6146" name="对象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17201" y="3760791"/>
                        <a:ext cx="14617702" cy="28744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对象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9812222"/>
              </p:ext>
            </p:extLst>
          </p:nvPr>
        </p:nvGraphicFramePr>
        <p:xfrm>
          <a:off x="10617201" y="8246538"/>
          <a:ext cx="16474693" cy="15832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01" r:id="rId5" imgW="3581400" imgH="342900" progId="PBrush">
                  <p:embed/>
                </p:oleObj>
              </mc:Choice>
              <mc:Fallback>
                <p:oleObj r:id="rId5" imgW="3581400" imgH="342900" progId="PBrush">
                  <p:embed/>
                  <p:pic>
                    <p:nvPicPr>
                      <p:cNvPr id="6147" name="对象 6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17201" y="8246538"/>
                        <a:ext cx="16474693" cy="15832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66866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标题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文件传输端口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tcp:192.168.90.102:1050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963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zh-CN"/>
          </a:p>
          <a:p>
            <a:endParaRPr lang="zh-CN" altLang="en-US"/>
          </a:p>
          <a:p>
            <a:endParaRPr lang="zh-CN" altLang="en-US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zh-CN"/>
          </a:p>
        </p:txBody>
      </p:sp>
      <p:pic>
        <p:nvPicPr>
          <p:cNvPr id="5734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57189" y="4658190"/>
            <a:ext cx="23426461" cy="5425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内容占位符 2"/>
          <p:cNvSpPr txBox="1">
            <a:spLocks noChangeArrowheads="1"/>
          </p:cNvSpPr>
          <p:nvPr/>
        </p:nvSpPr>
        <p:spPr>
          <a:xfrm>
            <a:off x="6733494" y="2047875"/>
            <a:ext cx="27974925" cy="9848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rmAutofit/>
          </a:bodyPr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Light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Light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Light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Light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altLang="zh-CN" sz="6000" kern="1200" dirty="0" err="1">
                <a:latin typeface="Times New Roman" pitchFamily="18" charset="0"/>
                <a:cs typeface="Times New Roman" pitchFamily="18" charset="0"/>
              </a:rPr>
              <a:t>xferTask</a:t>
            </a:r>
            <a:r>
              <a:rPr lang="en-US" altLang="zh-CN" sz="6000" kern="1200" dirty="0">
                <a:latin typeface="Times New Roman" pitchFamily="18" charset="0"/>
                <a:cs typeface="Times New Roman" pitchFamily="18" charset="0"/>
              </a:rPr>
              <a:t>()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25913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sz="9600" dirty="0">
                <a:latin typeface="+mj-ea"/>
                <a:cs typeface="Times New Roman" pitchFamily="18" charset="0"/>
              </a:rPr>
              <a:t>议程</a:t>
            </a:r>
          </a:p>
        </p:txBody>
      </p:sp>
      <p:sp>
        <p:nvSpPr>
          <p:cNvPr id="10243" name="内容占位符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sz="747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汽车网关介绍</a:t>
            </a:r>
            <a:endParaRPr lang="en-US" altLang="zh-CN" sz="747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itchFamily="18" charset="0"/>
            </a:endParaRPr>
          </a:p>
          <a:p>
            <a:r>
              <a:rPr lang="zh-CN" altLang="en-US" sz="747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特斯拉网关：硬件与固件特性</a:t>
            </a:r>
            <a:endParaRPr lang="en-US" altLang="zh-CN" sz="747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itchFamily="18" charset="0"/>
            </a:endParaRPr>
          </a:p>
          <a:p>
            <a:r>
              <a:rPr lang="zh-CN" altLang="en-US" sz="747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特斯拉网关逆向工程</a:t>
            </a:r>
            <a:endParaRPr lang="en-US" altLang="zh-CN" sz="747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itchFamily="18" charset="0"/>
            </a:endParaRPr>
          </a:p>
          <a:p>
            <a:r>
              <a:rPr lang="en-US" altLang="zh-CN" sz="747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FreeRTOS</a:t>
            </a:r>
            <a:r>
              <a:rPr lang="zh-CN" altLang="en-US" sz="747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概览</a:t>
            </a:r>
            <a:endParaRPr lang="en-US" altLang="zh-CN" sz="747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itchFamily="18" charset="0"/>
            </a:endParaRPr>
          </a:p>
          <a:p>
            <a:r>
              <a:rPr lang="zh-CN" altLang="en-US" sz="747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特斯拉网关功能分析</a:t>
            </a:r>
            <a:endParaRPr lang="en-US" altLang="zh-CN" sz="747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itchFamily="18" charset="0"/>
            </a:endParaRPr>
          </a:p>
          <a:p>
            <a:r>
              <a:rPr lang="zh-CN" altLang="en-US" sz="747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演示</a:t>
            </a:r>
            <a:endParaRPr lang="en-US" altLang="zh-CN" sz="747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itchFamily="18" charset="0"/>
            </a:endParaRPr>
          </a:p>
          <a:p>
            <a:r>
              <a:rPr lang="zh-CN" altLang="en-US" sz="747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更多</a:t>
            </a:r>
            <a:endParaRPr lang="en-US" altLang="zh-CN" sz="747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42908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标题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文件传输端口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tcp:192.168.90.102:1050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172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firmware.rc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位于内存地址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lvl="1">
              <a:buNone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0x18000</a:t>
            </a: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7170" name="对象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2607903"/>
              </p:ext>
            </p:extLst>
          </p:nvPr>
        </p:nvGraphicFramePr>
        <p:xfrm>
          <a:off x="15659105" y="2236259"/>
          <a:ext cx="15430498" cy="9508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9" r:id="rId3" imgW="5781675" imgH="3562350" progId="PBrush">
                  <p:embed/>
                </p:oleObj>
              </mc:Choice>
              <mc:Fallback>
                <p:oleObj r:id="rId3" imgW="5781675" imgH="3562350" progId="PBrush">
                  <p:embed/>
                  <p:pic>
                    <p:nvPicPr>
                      <p:cNvPr id="7170" name="对象 1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59105" y="2236259"/>
                        <a:ext cx="15430498" cy="95080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935540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标题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文件传输端口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tcp:192.168.90.102:1050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96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/internal.dat</a:t>
            </a:r>
          </a:p>
          <a:p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位于内存地址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lvl="1">
              <a:buNone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0x1C000</a:t>
            </a:r>
          </a:p>
          <a:p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194" name="对象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4028071"/>
              </p:ext>
            </p:extLst>
          </p:nvPr>
        </p:nvGraphicFramePr>
        <p:xfrm>
          <a:off x="15680267" y="2256367"/>
          <a:ext cx="15836902" cy="9127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3" r:id="rId3" imgW="5934075" imgH="3419475" progId="PBrush">
                  <p:embed/>
                </p:oleObj>
              </mc:Choice>
              <mc:Fallback>
                <p:oleObj r:id="rId3" imgW="5934075" imgH="3419475" progId="PBrush">
                  <p:embed/>
                  <p:pic>
                    <p:nvPicPr>
                      <p:cNvPr id="8194" name="对象 1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80267" y="2256367"/>
                        <a:ext cx="15836902" cy="91270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1683678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标题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文件传输端口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tcp:192.168.90.102:1050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96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229" y="2117091"/>
            <a:ext cx="15440660" cy="10681970"/>
          </a:xfrm>
          <a:prstGeom prst="rect">
            <a:avLst/>
          </a:prstGeom>
        </p:spPr>
      </p:pic>
      <p:sp>
        <p:nvSpPr>
          <p:cNvPr id="6" name="内容占位符 2"/>
          <p:cNvSpPr txBox="1">
            <a:spLocks noChangeArrowheads="1"/>
          </p:cNvSpPr>
          <p:nvPr/>
        </p:nvSpPr>
        <p:spPr>
          <a:xfrm>
            <a:off x="6733494" y="2047875"/>
            <a:ext cx="27974925" cy="9848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rmAutofit/>
          </a:bodyPr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Light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Light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Light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Light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fopen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()</a:t>
            </a:r>
          </a:p>
          <a:p>
            <a:pPr hangingPunct="1"/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  <a:p>
            <a:pPr hangingPunct="1"/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hangingPunct="1"/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31026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itchFamily="18" charset="0"/>
                <a:cs typeface="Times New Roman" pitchFamily="18" charset="0"/>
                <a:sym typeface="宋体" pitchFamily="2" charset="-122"/>
              </a:rPr>
              <a:t>诊断端口 </a:t>
            </a:r>
            <a:r>
              <a:rPr lang="zh-CN" altLang="zh-CN" dirty="0">
                <a:latin typeface="Times New Roman" pitchFamily="18" charset="0"/>
                <a:cs typeface="Times New Roman" pitchFamily="18" charset="0"/>
              </a:rPr>
              <a:t>udp: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192.168.90.102</a:t>
            </a:r>
            <a:r>
              <a:rPr lang="zh-CN" altLang="zh-CN" dirty="0">
                <a:latin typeface="Times New Roman" pitchFamily="18" charset="0"/>
                <a:cs typeface="Times New Roman" pitchFamily="18" charset="0"/>
              </a:rPr>
              <a:t>:3500</a:t>
            </a:r>
          </a:p>
        </p:txBody>
      </p:sp>
      <p:sp>
        <p:nvSpPr>
          <p:cNvPr id="10244" name="内容占位符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zh-CN" altLang="en-US" sz="10000" dirty="0">
                <a:cs typeface="Times New Roman" pitchFamily="18" charset="0"/>
              </a:rPr>
              <a:t>由</a:t>
            </a:r>
            <a:r>
              <a:rPr lang="en-US" altLang="zh-CN" sz="10000" dirty="0">
                <a:cs typeface="Times New Roman" pitchFamily="18" charset="0"/>
              </a:rPr>
              <a:t>Task </a:t>
            </a:r>
            <a:r>
              <a:rPr lang="en-US" altLang="zh-CN" sz="10000" dirty="0" err="1">
                <a:cs typeface="Times New Roman" pitchFamily="18" charset="0"/>
              </a:rPr>
              <a:t>diagTask</a:t>
            </a:r>
            <a:r>
              <a:rPr lang="zh-CN" altLang="en-US" sz="10000" dirty="0">
                <a:cs typeface="Times New Roman" pitchFamily="18" charset="0"/>
              </a:rPr>
              <a:t>创建</a:t>
            </a: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zh-CN" altLang="en-US" sz="9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9800" dirty="0">
                <a:latin typeface="Times New Roman" pitchFamily="18" charset="0"/>
                <a:cs typeface="Times New Roman" pitchFamily="18" charset="0"/>
              </a:rPr>
              <a:t>CID</a:t>
            </a:r>
            <a:r>
              <a:rPr lang="zh-CN" altLang="en-US" sz="9800" dirty="0">
                <a:latin typeface="Times New Roman" pitchFamily="18" charset="0"/>
                <a:cs typeface="Times New Roman" pitchFamily="18" charset="0"/>
              </a:rPr>
              <a:t> 发送：</a:t>
            </a:r>
          </a:p>
          <a:p>
            <a:pPr lvl="1"/>
            <a:r>
              <a:rPr lang="en-US" altLang="zh-CN" sz="9800" dirty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zh-CN" altLang="en-US" sz="9800" dirty="0">
                <a:latin typeface="Times New Roman" pitchFamily="18" charset="0"/>
                <a:cs typeface="Times New Roman" pitchFamily="18" charset="0"/>
              </a:rPr>
              <a:t>字节命令</a:t>
            </a:r>
            <a:r>
              <a:rPr lang="en-US" altLang="zh-CN" sz="9800" dirty="0">
                <a:latin typeface="Times New Roman" pitchFamily="18" charset="0"/>
                <a:cs typeface="Times New Roman" pitchFamily="18" charset="0"/>
              </a:rPr>
              <a:t>ID, </a:t>
            </a:r>
            <a:r>
              <a:rPr lang="zh-CN" altLang="en-US" sz="9800" dirty="0">
                <a:latin typeface="Times New Roman" pitchFamily="18" charset="0"/>
                <a:cs typeface="Times New Roman" pitchFamily="18" charset="0"/>
              </a:rPr>
              <a:t>及</a:t>
            </a:r>
            <a:r>
              <a:rPr lang="en-US" altLang="zh-CN" sz="9800" dirty="0">
                <a:latin typeface="Times New Roman" pitchFamily="18" charset="0"/>
                <a:cs typeface="Times New Roman" pitchFamily="18" charset="0"/>
              </a:rPr>
              <a:t> 0~28</a:t>
            </a:r>
            <a:r>
              <a:rPr lang="zh-CN" altLang="en-US" sz="9800" dirty="0">
                <a:latin typeface="Times New Roman" pitchFamily="18" charset="0"/>
                <a:cs typeface="Times New Roman" pitchFamily="18" charset="0"/>
              </a:rPr>
              <a:t> 字节参数</a:t>
            </a:r>
          </a:p>
          <a:p>
            <a:r>
              <a:rPr lang="en-US" altLang="zh-CN" sz="9800" dirty="0">
                <a:latin typeface="Times New Roman" pitchFamily="18" charset="0"/>
                <a:cs typeface="Times New Roman" pitchFamily="18" charset="0"/>
              </a:rPr>
              <a:t>Gateway</a:t>
            </a:r>
            <a:r>
              <a:rPr lang="zh-CN" altLang="en-US" sz="9800" dirty="0">
                <a:latin typeface="Times New Roman" pitchFamily="18" charset="0"/>
                <a:cs typeface="Times New Roman" pitchFamily="18" charset="0"/>
              </a:rPr>
              <a:t> 返回：</a:t>
            </a:r>
          </a:p>
          <a:p>
            <a:pPr lvl="1"/>
            <a:r>
              <a:rPr lang="en-US" altLang="zh-CN" sz="9800" dirty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zh-CN" altLang="en-US" sz="9800" dirty="0">
                <a:latin typeface="Times New Roman" pitchFamily="18" charset="0"/>
                <a:cs typeface="Times New Roman" pitchFamily="18" charset="0"/>
              </a:rPr>
              <a:t>字节命令</a:t>
            </a:r>
            <a:r>
              <a:rPr lang="en-US" altLang="zh-CN" sz="9800" dirty="0">
                <a:latin typeface="Times New Roman" pitchFamily="18" charset="0"/>
                <a:cs typeface="Times New Roman" pitchFamily="18" charset="0"/>
              </a:rPr>
              <a:t>ID, </a:t>
            </a:r>
            <a:r>
              <a:rPr lang="zh-CN" altLang="en-US" sz="9800" dirty="0">
                <a:latin typeface="Times New Roman" pitchFamily="18" charset="0"/>
                <a:cs typeface="Times New Roman" pitchFamily="18" charset="0"/>
              </a:rPr>
              <a:t>及</a:t>
            </a:r>
            <a:r>
              <a:rPr lang="en-US" altLang="zh-CN" sz="98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zh-CN" altLang="en-US" sz="9800" dirty="0">
                <a:latin typeface="Times New Roman" pitchFamily="18" charset="0"/>
                <a:cs typeface="Times New Roman" pitchFamily="18" charset="0"/>
              </a:rPr>
              <a:t>字节结果</a:t>
            </a:r>
          </a:p>
        </p:txBody>
      </p:sp>
      <p:graphicFrame>
        <p:nvGraphicFramePr>
          <p:cNvPr id="10242" name="对象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3513316"/>
              </p:ext>
            </p:extLst>
          </p:nvPr>
        </p:nvGraphicFramePr>
        <p:xfrm>
          <a:off x="11112503" y="2963334"/>
          <a:ext cx="14084298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7" r:id="rId3" imgW="5276850" imgH="1114425" progId="PBrush">
                  <p:embed/>
                </p:oleObj>
              </mc:Choice>
              <mc:Fallback>
                <p:oleObj r:id="rId3" imgW="5276850" imgH="1114425" progId="PBrush">
                  <p:embed/>
                  <p:pic>
                    <p:nvPicPr>
                      <p:cNvPr id="10242" name="对象 1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12503" y="2963334"/>
                        <a:ext cx="14084298" cy="297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4396234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itchFamily="18" charset="0"/>
                <a:cs typeface="Times New Roman" pitchFamily="18" charset="0"/>
                <a:sym typeface="宋体" pitchFamily="2" charset="-122"/>
              </a:rPr>
              <a:t>诊断端口 </a:t>
            </a:r>
            <a:r>
              <a:rPr lang="zh-CN" altLang="zh-CN" dirty="0">
                <a:latin typeface="Times New Roman" pitchFamily="18" charset="0"/>
                <a:cs typeface="Times New Roman" pitchFamily="18" charset="0"/>
                <a:sym typeface="宋体" pitchFamily="2" charset="-122"/>
              </a:rPr>
              <a:t>udp: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  <a:sym typeface="宋体" pitchFamily="2" charset="-122"/>
              </a:rPr>
              <a:t>192.168.90.102</a:t>
            </a:r>
            <a:r>
              <a:rPr lang="zh-CN" altLang="zh-CN" dirty="0">
                <a:latin typeface="Times New Roman" pitchFamily="18" charset="0"/>
                <a:cs typeface="Times New Roman" pitchFamily="18" charset="0"/>
                <a:sym typeface="宋体" pitchFamily="2" charset="-122"/>
              </a:rPr>
              <a:t>:3500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268" name="内容占位符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功能列表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: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80000"/>
              </a:lnSpc>
              <a:buFont typeface="Arial" pitchFamily="34" charset="0"/>
              <a:buNone/>
            </a:pPr>
            <a:endParaRPr lang="zh-CN" altLang="en-US" sz="5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2"/>
          <a:srcRect l="9209" t="4360" r="12008" b="8493"/>
          <a:stretch>
            <a:fillRect/>
          </a:stretch>
        </p:blipFill>
        <p:spPr bwMode="auto">
          <a:xfrm>
            <a:off x="12673643" y="1895475"/>
            <a:ext cx="9891622" cy="1101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9950545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0x0 REBOOT</a:t>
            </a:r>
          </a:p>
        </p:txBody>
      </p:sp>
      <p:sp>
        <p:nvSpPr>
          <p:cNvPr id="41987" name="内容占位符 2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重启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ateway</a:t>
            </a:r>
          </a:p>
          <a:p>
            <a:pPr lvl="1">
              <a:buNone/>
            </a:pP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SIU_SRCR = 0x80000000;</a:t>
            </a:r>
          </a:p>
          <a:p>
            <a:pPr lvl="1">
              <a:buNone/>
            </a:pPr>
            <a:r>
              <a:rPr lang="zh-CN" altLang="zh-CN" dirty="0">
                <a:latin typeface="Times New Roman" pitchFamily="18" charset="0"/>
                <a:cs typeface="Times New Roman" pitchFamily="18" charset="0"/>
              </a:rPr>
              <a:t>无返回结果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CID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发送：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>
              <a:buNone/>
            </a:pPr>
            <a:r>
              <a:rPr lang="zh-CN" altLang="en-US" noProof="1">
                <a:latin typeface="Times New Roman" pitchFamily="18" charset="0"/>
                <a:cs typeface="Times New Roman" pitchFamily="18" charset="0"/>
                <a:sym typeface="宋体" charset="-122"/>
              </a:rPr>
              <a:t>"</a:t>
            </a:r>
            <a:r>
              <a:rPr lang="zh-CN" altLang="en-US" noProof="1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noProof="1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zh-CN" altLang="en-US" noProof="1">
                <a:latin typeface="Times New Roman" pitchFamily="18" charset="0"/>
                <a:cs typeface="Times New Roman" pitchFamily="18" charset="0"/>
                <a:sym typeface="宋体" charset="-122"/>
              </a:rPr>
              <a:t>"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发送命令：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>
              <a:buNone/>
            </a:pP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8339" y="9928756"/>
            <a:ext cx="22355438" cy="646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59996696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0x1 APP_VERSION</a:t>
            </a:r>
          </a:p>
        </p:txBody>
      </p:sp>
      <p:sp>
        <p:nvSpPr>
          <p:cNvPr id="57346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80000"/>
              </a:lnSpc>
              <a:defRPr/>
            </a:pPr>
            <a:r>
              <a:rPr lang="zh-CN" altLang="en-US" noProof="1">
                <a:latin typeface="Times New Roman" pitchFamily="18" charset="0"/>
                <a:cs typeface="Times New Roman" pitchFamily="18" charset="0"/>
              </a:rPr>
              <a:t>获取 APP 版本信息</a:t>
            </a:r>
          </a:p>
          <a:p>
            <a:pPr marL="914400" lvl="1" indent="0">
              <a:lnSpc>
                <a:spcPct val="80000"/>
              </a:lnSpc>
              <a:buNone/>
              <a:defRPr/>
            </a:pPr>
            <a:r>
              <a:rPr lang="zh-CN" altLang="en-US" noProof="1">
                <a:latin typeface="Times New Roman" pitchFamily="18" charset="0"/>
                <a:cs typeface="Times New Roman" pitchFamily="18" charset="0"/>
              </a:rPr>
              <a:t>新版网关总是返回：</a:t>
            </a:r>
            <a:r>
              <a:rPr lang="zh-CN" altLang="en-US" noProof="1">
                <a:latin typeface="Times New Roman" pitchFamily="18" charset="0"/>
                <a:cs typeface="Times New Roman" pitchFamily="18" charset="0"/>
                <a:sym typeface="宋体" charset="-122"/>
              </a:rPr>
              <a:t> "</a:t>
            </a:r>
            <a:r>
              <a:rPr lang="zh-CN" altLang="en-US" noProof="1">
                <a:latin typeface="Times New Roman" pitchFamily="18" charset="0"/>
                <a:cs typeface="Times New Roman" pitchFamily="18" charset="0"/>
              </a:rPr>
              <a:t>01 </a:t>
            </a:r>
            <a:r>
              <a:rPr lang="en-US" altLang="zh-CN" noProof="1">
                <a:latin typeface="Times New Roman" pitchFamily="18" charset="0"/>
                <a:cs typeface="Times New Roman" pitchFamily="18" charset="0"/>
              </a:rPr>
              <a:t>FF</a:t>
            </a:r>
            <a:r>
              <a:rPr lang="zh-CN" altLang="en-US" noProof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noProof="1">
                <a:latin typeface="Times New Roman" pitchFamily="18" charset="0"/>
                <a:cs typeface="Times New Roman" pitchFamily="18" charset="0"/>
              </a:rPr>
              <a:t>FF</a:t>
            </a:r>
            <a:r>
              <a:rPr lang="zh-CN" altLang="en-US" noProof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noProof="1">
                <a:latin typeface="Times New Roman" pitchFamily="18" charset="0"/>
                <a:cs typeface="Times New Roman" pitchFamily="18" charset="0"/>
              </a:rPr>
              <a:t>FF</a:t>
            </a:r>
            <a:r>
              <a:rPr lang="zh-CN" altLang="en-US" noProof="1">
                <a:latin typeface="Times New Roman" pitchFamily="18" charset="0"/>
                <a:cs typeface="Times New Roman" pitchFamily="18" charset="0"/>
                <a:sym typeface="宋体" charset="-122"/>
              </a:rPr>
              <a:t>"</a:t>
            </a:r>
            <a:endParaRPr lang="en-US" altLang="zh-CN" noProof="1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80000"/>
              </a:lnSpc>
              <a:defRPr/>
            </a:pPr>
            <a:endParaRPr lang="en-US" altLang="zh-CN" noProof="1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ct val="80000"/>
              </a:lnSpc>
              <a:buNone/>
              <a:defRPr/>
            </a:pPr>
            <a:endParaRPr lang="en-US" altLang="zh-CN" noProof="1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80000"/>
              </a:lnSpc>
              <a:defRPr/>
            </a:pPr>
            <a:r>
              <a:rPr lang="zh-CN" altLang="en-US" noProof="1">
                <a:latin typeface="Times New Roman" pitchFamily="18" charset="0"/>
                <a:cs typeface="Times New Roman" pitchFamily="18" charset="0"/>
              </a:rPr>
              <a:t>获取</a:t>
            </a:r>
            <a:r>
              <a:rPr lang="en-US" altLang="zh-CN" noProof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noProof="1">
                <a:latin typeface="Times New Roman" pitchFamily="18" charset="0"/>
                <a:cs typeface="Times New Roman" pitchFamily="18" charset="0"/>
              </a:rPr>
              <a:t>Bootloader 版本信息</a:t>
            </a:r>
          </a:p>
          <a:p>
            <a:pPr lvl="1">
              <a:lnSpc>
                <a:spcPct val="80000"/>
              </a:lnSpc>
              <a:defRPr/>
            </a:pPr>
            <a:endParaRPr lang="zh-CN" altLang="en-US" noProof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293" name="标题 1"/>
          <p:cNvSpPr txBox="1">
            <a:spLocks noChangeArrowheads="1"/>
          </p:cNvSpPr>
          <p:nvPr/>
        </p:nvSpPr>
        <p:spPr bwMode="auto">
          <a:xfrm>
            <a:off x="0" y="5494867"/>
            <a:ext cx="21031200" cy="265006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2880" tIns="91440" rIns="182880" bIns="91440" anchor="ctr"/>
          <a:lstStyle/>
          <a:p>
            <a:pPr algn="l">
              <a:lnSpc>
                <a:spcPct val="90000"/>
              </a:lnSpc>
            </a:pPr>
            <a:r>
              <a:rPr lang="zh-CN" altLang="en-US" sz="8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0x5 BL_VERSION</a:t>
            </a:r>
          </a:p>
        </p:txBody>
      </p:sp>
      <p:graphicFrame>
        <p:nvGraphicFramePr>
          <p:cNvPr id="12290" name="对象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1924710"/>
              </p:ext>
            </p:extLst>
          </p:nvPr>
        </p:nvGraphicFramePr>
        <p:xfrm>
          <a:off x="8737600" y="8987368"/>
          <a:ext cx="23874206" cy="1985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1" r:id="rId3" imgW="6181725" imgH="514350" progId="PBrush">
                  <p:embed/>
                </p:oleObj>
              </mc:Choice>
              <mc:Fallback>
                <p:oleObj r:id="rId3" imgW="6181725" imgH="514350" progId="PBrush">
                  <p:embed/>
                  <p:pic>
                    <p:nvPicPr>
                      <p:cNvPr id="12290" name="对象 1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37600" y="8987368"/>
                        <a:ext cx="23874206" cy="19854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7052702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标题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0x8 REBOOT_FOR_UPDATE</a:t>
            </a:r>
          </a:p>
        </p:txBody>
      </p:sp>
      <p:sp>
        <p:nvSpPr>
          <p:cNvPr id="58370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zh-CN" altLang="en-US" noProof="1">
                <a:latin typeface="Times New Roman" pitchFamily="18" charset="0"/>
                <a:cs typeface="Times New Roman" pitchFamily="18" charset="0"/>
              </a:rPr>
              <a:t>更新</a:t>
            </a:r>
            <a:r>
              <a:rPr lang="en-US" altLang="zh-CN" noProof="1">
                <a:latin typeface="Times New Roman" pitchFamily="18" charset="0"/>
                <a:cs typeface="Times New Roman" pitchFamily="18" charset="0"/>
              </a:rPr>
              <a:t>gateway</a:t>
            </a:r>
          </a:p>
          <a:p>
            <a:pPr>
              <a:lnSpc>
                <a:spcPct val="80000"/>
              </a:lnSpc>
              <a:defRPr/>
            </a:pPr>
            <a:endParaRPr lang="en-US" altLang="zh-CN" noProof="1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80000"/>
              </a:lnSpc>
              <a:defRPr/>
            </a:pPr>
            <a:endParaRPr lang="en-US" altLang="zh-CN" noProof="1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ct val="80000"/>
              </a:lnSpc>
              <a:buNone/>
              <a:defRPr/>
            </a:pPr>
            <a:endParaRPr lang="en-US" altLang="zh-CN" noProof="1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80000"/>
              </a:lnSpc>
              <a:defRPr/>
            </a:pPr>
            <a:r>
              <a:rPr lang="en-US" altLang="zh-CN" noProof="1">
                <a:latin typeface="Times New Roman" pitchFamily="18" charset="0"/>
                <a:cs typeface="Times New Roman" pitchFamily="18" charset="0"/>
              </a:rPr>
              <a:t>CID</a:t>
            </a:r>
            <a:r>
              <a:rPr lang="zh-CN" altLang="en-US" noProof="1">
                <a:latin typeface="Times New Roman" pitchFamily="18" charset="0"/>
                <a:cs typeface="Times New Roman" pitchFamily="18" charset="0"/>
              </a:rPr>
              <a:t> 发送：</a:t>
            </a:r>
            <a:endParaRPr lang="en-US" altLang="zh-CN" sz="3600" noProof="1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80000"/>
              </a:lnSpc>
              <a:defRPr/>
            </a:pPr>
            <a:endParaRPr lang="en-US" altLang="zh-CN" noProof="1">
              <a:latin typeface="Times New Roman" pitchFamily="18" charset="0"/>
              <a:cs typeface="Times New Roman" pitchFamily="18" charset="0"/>
            </a:endParaRPr>
          </a:p>
          <a:p>
            <a:pPr marL="2133600" lvl="2" indent="0">
              <a:lnSpc>
                <a:spcPct val="80000"/>
              </a:lnSpc>
              <a:buNone/>
              <a:defRPr/>
            </a:pPr>
            <a:endParaRPr lang="en-US" altLang="zh-CN" sz="4270" noProof="1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3314" name="对象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7604176"/>
              </p:ext>
            </p:extLst>
          </p:nvPr>
        </p:nvGraphicFramePr>
        <p:xfrm>
          <a:off x="10943169" y="3096686"/>
          <a:ext cx="20133734" cy="38396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75" r:id="rId3" imgW="7543800" imgH="1438275" progId="PBrush">
                  <p:embed/>
                </p:oleObj>
              </mc:Choice>
              <mc:Fallback>
                <p:oleObj r:id="rId3" imgW="7543800" imgH="1438275" progId="PBrush">
                  <p:embed/>
                  <p:pic>
                    <p:nvPicPr>
                      <p:cNvPr id="13314" name="对象 1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43169" y="3096686"/>
                        <a:ext cx="20133734" cy="38396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8718472" y="9313335"/>
            <a:ext cx="21265757" cy="12741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133600" lvl="2" algn="l">
              <a:lnSpc>
                <a:spcPct val="80000"/>
              </a:lnSpc>
            </a:pPr>
            <a:r>
              <a:rPr lang="en-US" altLang="zh-CN" sz="4800" noProof="1">
                <a:solidFill>
                  <a:schemeClr val="bg1"/>
                </a:solidFill>
                <a:sym typeface="+mn-ea"/>
              </a:rPr>
              <a:t>00000000  08 6e 6f 62 6f 6f 74 2e  69 6d 67                 |.noboot.img|</a:t>
            </a:r>
          </a:p>
          <a:p>
            <a:pPr marL="2133600" lvl="2" algn="l">
              <a:lnSpc>
                <a:spcPct val="80000"/>
              </a:lnSpc>
            </a:pPr>
            <a:r>
              <a:rPr lang="en-US" altLang="zh-CN" sz="4800" noProof="1">
                <a:solidFill>
                  <a:schemeClr val="bg1"/>
                </a:solidFill>
                <a:sym typeface="+mn-ea"/>
              </a:rPr>
              <a:t>0000000b</a:t>
            </a:r>
          </a:p>
        </p:txBody>
      </p:sp>
    </p:spTree>
    <p:extLst>
      <p:ext uri="{BB962C8B-B14F-4D97-AF65-F5344CB8AC3E}">
        <p14:creationId xmlns:p14="http://schemas.microsoft.com/office/powerpoint/2010/main" val="141573750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0x9 RESET_TEGRA</a:t>
            </a:r>
          </a:p>
        </p:txBody>
      </p:sp>
      <p:sp>
        <p:nvSpPr>
          <p:cNvPr id="43011" name="内容占位符 2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重启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CID</a:t>
            </a: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CID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 发送：</a:t>
            </a:r>
          </a:p>
          <a:p>
            <a:pPr lvl="1"/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noProof="1">
                <a:latin typeface="Times New Roman" pitchFamily="18" charset="0"/>
                <a:cs typeface="Times New Roman" pitchFamily="18" charset="0"/>
                <a:sym typeface="宋体" charset="-122"/>
              </a:rPr>
              <a:t>"</a:t>
            </a:r>
            <a:r>
              <a:rPr lang="zh-CN" altLang="en-US" noProof="1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noProof="1">
                <a:latin typeface="Times New Roman" pitchFamily="18" charset="0"/>
                <a:cs typeface="Times New Roman" pitchFamily="18" charset="0"/>
              </a:rPr>
              <a:t>9</a:t>
            </a:r>
            <a:r>
              <a:rPr lang="zh-CN" altLang="en-US" noProof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noProof="1">
                <a:latin typeface="Times New Roman" pitchFamily="18" charset="0"/>
                <a:cs typeface="Times New Roman" pitchFamily="18" charset="0"/>
              </a:rPr>
              <a:t>00</a:t>
            </a:r>
            <a:r>
              <a:rPr lang="zh-CN" altLang="en-US" noProof="1">
                <a:latin typeface="Times New Roman" pitchFamily="18" charset="0"/>
                <a:cs typeface="Times New Roman" pitchFamily="18" charset="0"/>
                <a:sym typeface="宋体" charset="-122"/>
              </a:rPr>
              <a:t>"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设置gpio=0，正常重启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CID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noProof="1">
                <a:latin typeface="Times New Roman" pitchFamily="18" charset="0"/>
                <a:cs typeface="Times New Roman" pitchFamily="18" charset="0"/>
                <a:sym typeface="宋体" charset="-122"/>
              </a:rPr>
              <a:t>"</a:t>
            </a:r>
            <a:r>
              <a:rPr lang="zh-CN" altLang="en-US" noProof="1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noProof="1">
                <a:latin typeface="Times New Roman" pitchFamily="18" charset="0"/>
                <a:cs typeface="Times New Roman" pitchFamily="18" charset="0"/>
              </a:rPr>
              <a:t>9</a:t>
            </a:r>
            <a:r>
              <a:rPr lang="zh-CN" altLang="en-US" noProof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noProof="1">
                <a:latin typeface="Times New Roman" pitchFamily="18" charset="0"/>
                <a:cs typeface="Times New Roman" pitchFamily="18" charset="0"/>
              </a:rPr>
              <a:t>01</a:t>
            </a:r>
            <a:r>
              <a:rPr lang="zh-CN" altLang="en-US" noProof="1">
                <a:latin typeface="Times New Roman" pitchFamily="18" charset="0"/>
                <a:cs typeface="Times New Roman" pitchFamily="18" charset="0"/>
                <a:sym typeface="宋体" charset="-122"/>
              </a:rPr>
              <a:t>"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设置gpio=1，进入恢复模式</a:t>
            </a: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540122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0xE CLEAR_LOG</a:t>
            </a:r>
          </a:p>
        </p:txBody>
      </p:sp>
      <p:sp>
        <p:nvSpPr>
          <p:cNvPr id="44035" name="内容占位符 2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50000"/>
              </a:lnSpc>
            </a:pPr>
            <a:r>
              <a:rPr lang="zh-CN" altLang="en-US" dirty="0">
                <a:cs typeface="Times New Roman" pitchFamily="18" charset="0"/>
              </a:rPr>
              <a:t>清除日志文件</a:t>
            </a:r>
          </a:p>
          <a:p>
            <a:pPr lvl="1">
              <a:lnSpc>
                <a:spcPct val="50000"/>
              </a:lnSpc>
            </a:pPr>
            <a:r>
              <a:rPr lang="zh-CN" altLang="en-US" dirty="0">
                <a:cs typeface="Times New Roman" pitchFamily="18" charset="0"/>
                <a:sym typeface="Arial" pitchFamily="34" charset="0"/>
              </a:rPr>
              <a:t>当</a:t>
            </a:r>
            <a:r>
              <a:rPr lang="en-US" altLang="zh-CN" dirty="0">
                <a:cs typeface="Times New Roman" pitchFamily="18" charset="0"/>
                <a:sym typeface="Arial" pitchFamily="34" charset="0"/>
              </a:rPr>
              <a:t>CID</a:t>
            </a:r>
            <a:r>
              <a:rPr lang="zh-CN" altLang="en-US" dirty="0">
                <a:cs typeface="Times New Roman" pitchFamily="18" charset="0"/>
                <a:sym typeface="Arial" pitchFamily="34" charset="0"/>
              </a:rPr>
              <a:t>发送命令参数为字符串</a:t>
            </a:r>
            <a:r>
              <a:rPr lang="zh-CN" altLang="en-US" dirty="0">
                <a:cs typeface="Times New Roman" pitchFamily="18" charset="0"/>
              </a:rPr>
              <a:t>“1AY&amp;”时：</a:t>
            </a:r>
          </a:p>
          <a:p>
            <a:pPr marL="635000" lvl="1" indent="0">
              <a:lnSpc>
                <a:spcPct val="50000"/>
              </a:lnSpc>
              <a:buNone/>
            </a:pPr>
            <a:endParaRPr lang="zh-CN" altLang="en-US" dirty="0">
              <a:cs typeface="Times New Roman" pitchFamily="18" charset="0"/>
            </a:endParaRPr>
          </a:p>
          <a:p>
            <a:pPr lvl="1">
              <a:lnSpc>
                <a:spcPct val="50000"/>
              </a:lnSpc>
            </a:pPr>
            <a:endParaRPr lang="zh-CN" altLang="en-US" dirty="0">
              <a:cs typeface="Times New Roman" pitchFamily="18" charset="0"/>
            </a:endParaRPr>
          </a:p>
          <a:p>
            <a:pPr marL="2743200" lvl="2" indent="-914400">
              <a:lnSpc>
                <a:spcPct val="50000"/>
              </a:lnSpc>
              <a:buFont typeface="+mj-lt"/>
              <a:buAutoNum type="arabicPeriod"/>
            </a:pPr>
            <a:r>
              <a:rPr lang="zh-CN" altLang="en-US" dirty="0">
                <a:cs typeface="Times New Roman" pitchFamily="18" charset="0"/>
              </a:rPr>
              <a:t>将 0xA 放入队列</a:t>
            </a:r>
          </a:p>
          <a:p>
            <a:pPr marL="2743200" lvl="2" indent="-914400">
              <a:lnSpc>
                <a:spcPct val="50000"/>
              </a:lnSpc>
              <a:buFont typeface="+mj-lt"/>
              <a:buAutoNum type="arabicPeriod"/>
            </a:pPr>
            <a:r>
              <a:rPr lang="zh-CN" altLang="en-US" dirty="0">
                <a:cs typeface="Times New Roman" pitchFamily="18" charset="0"/>
              </a:rPr>
              <a:t>当</a:t>
            </a:r>
            <a:r>
              <a:rPr lang="en-US" altLang="zh-CN" dirty="0">
                <a:cs typeface="Times New Roman" pitchFamily="18" charset="0"/>
              </a:rPr>
              <a:t>Task </a:t>
            </a:r>
            <a:r>
              <a:rPr lang="zh-CN" altLang="en-US" dirty="0">
                <a:cs typeface="Times New Roman" pitchFamily="18" charset="0"/>
              </a:rPr>
              <a:t>logEmptyQueueTask从该队列取到值0xA时，将删除以下文件：</a:t>
            </a:r>
          </a:p>
          <a:p>
            <a:pPr marL="2743200" lvl="2" indent="-914400">
              <a:lnSpc>
                <a:spcPct val="50000"/>
              </a:lnSpc>
              <a:buNone/>
            </a:pPr>
            <a:r>
              <a:rPr lang="en-US" altLang="zh-CN" dirty="0">
                <a:cs typeface="Times New Roman" pitchFamily="18" charset="0"/>
              </a:rPr>
              <a:t>	</a:t>
            </a:r>
            <a:r>
              <a:rPr lang="zh-CN" altLang="en-US" dirty="0">
                <a:cs typeface="Times New Roman" pitchFamily="18" charset="0"/>
              </a:rPr>
              <a:t>/log/0.log、/log/1.log、/log/2.log、/log/3.log、/log/4.log</a:t>
            </a:r>
          </a:p>
          <a:p>
            <a:pPr marL="2743200" lvl="2" indent="-914400">
              <a:lnSpc>
                <a:spcPct val="50000"/>
              </a:lnSpc>
              <a:buNone/>
            </a:pPr>
            <a:r>
              <a:rPr lang="en-US" altLang="zh-CN" dirty="0">
                <a:cs typeface="Times New Roman" pitchFamily="18" charset="0"/>
              </a:rPr>
              <a:t>	</a:t>
            </a:r>
            <a:r>
              <a:rPr lang="zh-CN" altLang="en-US" dirty="0">
                <a:cs typeface="Times New Roman" pitchFamily="18" charset="0"/>
              </a:rPr>
              <a:t>/log/offsets.txt</a:t>
            </a:r>
          </a:p>
          <a:p>
            <a:pPr marL="2743200" lvl="2" indent="-914400">
              <a:lnSpc>
                <a:spcPct val="50000"/>
              </a:lnSpc>
              <a:buNone/>
            </a:pPr>
            <a:r>
              <a:rPr lang="en-US" altLang="zh-CN" dirty="0">
                <a:cs typeface="Times New Roman" pitchFamily="18" charset="0"/>
              </a:rPr>
              <a:t>	</a:t>
            </a:r>
            <a:r>
              <a:rPr lang="zh-CN" altLang="en-US" dirty="0">
                <a:cs typeface="Times New Roman" pitchFamily="18" charset="0"/>
              </a:rPr>
              <a:t>/log/offsets.new</a:t>
            </a:r>
          </a:p>
          <a:p>
            <a:pPr marL="2743200" lvl="2" indent="-914400">
              <a:lnSpc>
                <a:spcPct val="50000"/>
              </a:lnSpc>
              <a:buFont typeface="+mj-lt"/>
              <a:buAutoNum type="arabicPeriod" startAt="3"/>
            </a:pPr>
            <a:r>
              <a:rPr lang="zh-CN" altLang="en-US" dirty="0">
                <a:cs typeface="Times New Roman" pitchFamily="18" charset="0"/>
              </a:rPr>
              <a:t>重启</a:t>
            </a:r>
          </a:p>
          <a:p>
            <a:pPr lvl="1">
              <a:lnSpc>
                <a:spcPct val="50000"/>
              </a:lnSpc>
            </a:pPr>
            <a:endParaRPr lang="zh-CN" altLang="en-US" dirty="0">
              <a:cs typeface="Times New Roman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212766" y="3873502"/>
            <a:ext cx="15629600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en-US" sz="4800" noProof="1">
                <a:solidFill>
                  <a:schemeClr val="bg1"/>
                </a:solidFill>
              </a:rPr>
              <a:t>00000000  0e 31 41 59 26                                    |.1AY&amp;|</a:t>
            </a:r>
          </a:p>
          <a:p>
            <a:pPr algn="l"/>
            <a:r>
              <a:rPr lang="en-US" altLang="en-US" sz="4800" noProof="1">
                <a:solidFill>
                  <a:schemeClr val="bg1"/>
                </a:solidFill>
              </a:rPr>
              <a:t>00000005</a:t>
            </a:r>
          </a:p>
        </p:txBody>
      </p:sp>
    </p:spTree>
    <p:extLst>
      <p:ext uri="{BB962C8B-B14F-4D97-AF65-F5344CB8AC3E}">
        <p14:creationId xmlns:p14="http://schemas.microsoft.com/office/powerpoint/2010/main" val="221119109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sz="9600" dirty="0">
                <a:latin typeface="Times New Roman" pitchFamily="18" charset="0"/>
                <a:cs typeface="Times New Roman" pitchFamily="18" charset="0"/>
              </a:rPr>
              <a:t>汽车网关</a:t>
            </a:r>
          </a:p>
        </p:txBody>
      </p:sp>
      <p:sp>
        <p:nvSpPr>
          <p:cNvPr id="10243" name="内容占位符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zh-CN" altLang="en-US" sz="6400" dirty="0">
                <a:latin typeface="Times New Roman" pitchFamily="18" charset="0"/>
                <a:cs typeface="Times New Roman" pitchFamily="18" charset="0"/>
              </a:rPr>
              <a:t>汽车网关系统是汽车车电网络中的重要一环，它用于在车载多路</a:t>
            </a:r>
            <a:r>
              <a:rPr lang="en-US" altLang="zh-CN" sz="6400" dirty="0">
                <a:latin typeface="Times New Roman" pitchFamily="18" charset="0"/>
                <a:cs typeface="Times New Roman" pitchFamily="18" charset="0"/>
              </a:rPr>
              <a:t>CAN</a:t>
            </a:r>
            <a:r>
              <a:rPr lang="zh-CN" altLang="en-US" sz="6400" dirty="0">
                <a:latin typeface="Times New Roman" pitchFamily="18" charset="0"/>
                <a:cs typeface="Times New Roman" pitchFamily="18" charset="0"/>
              </a:rPr>
              <a:t>总线之间进行数据转发。</a:t>
            </a:r>
            <a:endParaRPr lang="en-US" altLang="zh-CN" sz="6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zh-CN" altLang="en-US" sz="6400" dirty="0">
                <a:latin typeface="Times New Roman" pitchFamily="18" charset="0"/>
                <a:cs typeface="Times New Roman" pitchFamily="18" charset="0"/>
              </a:rPr>
              <a:t>特斯拉在车载总线中引入了以太网，所以特斯拉汽车网关还负责以太网与</a:t>
            </a:r>
            <a:r>
              <a:rPr lang="en-US" altLang="zh-CN" sz="6400" dirty="0">
                <a:latin typeface="Times New Roman" pitchFamily="18" charset="0"/>
                <a:cs typeface="Times New Roman" pitchFamily="18" charset="0"/>
              </a:rPr>
              <a:t>CAN</a:t>
            </a:r>
            <a:r>
              <a:rPr lang="zh-CN" altLang="en-US" sz="6400" dirty="0">
                <a:latin typeface="Times New Roman" pitchFamily="18" charset="0"/>
                <a:cs typeface="Times New Roman" pitchFamily="18" charset="0"/>
              </a:rPr>
              <a:t>总线之间的数据过滤与转发。</a:t>
            </a:r>
            <a:endParaRPr lang="en-US" altLang="zh-CN" sz="6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zh-CN" altLang="en-US" sz="6400" dirty="0">
                <a:latin typeface="Times New Roman" pitchFamily="18" charset="0"/>
                <a:cs typeface="Times New Roman" pitchFamily="18" charset="0"/>
              </a:rPr>
              <a:t>典型案例</a:t>
            </a:r>
            <a:endParaRPr lang="en-US" altLang="zh-CN" sz="6400" dirty="0">
              <a:latin typeface="Times New Roman" pitchFamily="18" charset="0"/>
              <a:cs typeface="Times New Roman" pitchFamily="18" charset="0"/>
            </a:endParaRPr>
          </a:p>
          <a:p>
            <a:pPr marL="1371600" lvl="2" algn="just">
              <a:spcBef>
                <a:spcPts val="2000"/>
              </a:spcBef>
            </a:pPr>
            <a:r>
              <a:rPr lang="zh-CN" altLang="en-US" sz="5330" dirty="0">
                <a:latin typeface="Times New Roman" pitchFamily="18" charset="0"/>
                <a:cs typeface="Times New Roman" pitchFamily="18" charset="0"/>
              </a:rPr>
              <a:t>吉普自由光</a:t>
            </a:r>
            <a:r>
              <a:rPr lang="en-US" altLang="zh-CN" sz="5330" dirty="0">
                <a:latin typeface="Times New Roman" pitchFamily="18" charset="0"/>
                <a:cs typeface="Times New Roman" pitchFamily="18" charset="0"/>
              </a:rPr>
              <a:t>(NEC V850)</a:t>
            </a:r>
          </a:p>
          <a:p>
            <a:pPr marL="1371600" lvl="2" algn="just">
              <a:spcBef>
                <a:spcPts val="2000"/>
              </a:spcBef>
            </a:pPr>
            <a:r>
              <a:rPr lang="zh-CN" altLang="en-US" sz="5330" dirty="0">
                <a:latin typeface="Times New Roman" pitchFamily="18" charset="0"/>
                <a:cs typeface="Times New Roman" pitchFamily="18" charset="0"/>
              </a:rPr>
              <a:t>特斯拉</a:t>
            </a:r>
            <a:r>
              <a:rPr lang="en-US" altLang="zh-CN" sz="5330" dirty="0">
                <a:latin typeface="Times New Roman" pitchFamily="18" charset="0"/>
                <a:cs typeface="Times New Roman" pitchFamily="18" charset="0"/>
              </a:rPr>
              <a:t>(Freescale MPC5668G)</a:t>
            </a:r>
          </a:p>
          <a:p>
            <a:pPr marL="1371600" lvl="2" algn="just">
              <a:spcBef>
                <a:spcPts val="2000"/>
              </a:spcBef>
            </a:pPr>
            <a:r>
              <a:rPr lang="zh-CN" altLang="en-US" sz="5330" dirty="0">
                <a:latin typeface="Times New Roman" pitchFamily="18" charset="0"/>
                <a:cs typeface="Times New Roman" pitchFamily="18" charset="0"/>
              </a:rPr>
              <a:t>本土车企</a:t>
            </a:r>
            <a:r>
              <a:rPr lang="en-US" altLang="zh-CN" sz="5330" dirty="0">
                <a:latin typeface="Times New Roman" pitchFamily="18" charset="0"/>
                <a:cs typeface="Times New Roman" pitchFamily="18" charset="0"/>
              </a:rPr>
              <a:t>(NEC 78K0R)</a:t>
            </a:r>
          </a:p>
        </p:txBody>
      </p:sp>
    </p:spTree>
    <p:extLst>
      <p:ext uri="{BB962C8B-B14F-4D97-AF65-F5344CB8AC3E}">
        <p14:creationId xmlns:p14="http://schemas.microsoft.com/office/powerpoint/2010/main" val="2031048245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0x12 ENABLE_SHELL</a:t>
            </a:r>
          </a:p>
        </p:txBody>
      </p:sp>
      <p:sp>
        <p:nvSpPr>
          <p:cNvPr id="62466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zh-CN" altLang="en-US" noProof="1">
                <a:cs typeface="Times New Roman" pitchFamily="18" charset="0"/>
              </a:rPr>
              <a:t>在</a:t>
            </a:r>
            <a:r>
              <a:rPr lang="en-US" altLang="zh-CN" noProof="1">
                <a:cs typeface="Times New Roman" pitchFamily="18" charset="0"/>
              </a:rPr>
              <a:t>30s</a:t>
            </a:r>
            <a:r>
              <a:rPr lang="zh-CN" altLang="en-US" noProof="1">
                <a:cs typeface="Times New Roman" pitchFamily="18" charset="0"/>
              </a:rPr>
              <a:t>内开启</a:t>
            </a:r>
            <a:r>
              <a:rPr lang="en-US" altLang="zh-CN" noProof="1">
                <a:cs typeface="Times New Roman" pitchFamily="18" charset="0"/>
              </a:rPr>
              <a:t>shell</a:t>
            </a:r>
            <a:r>
              <a:rPr lang="zh-CN" altLang="en-US" noProof="1">
                <a:cs typeface="Times New Roman" pitchFamily="18" charset="0"/>
              </a:rPr>
              <a:t>交互</a:t>
            </a:r>
            <a:endParaRPr lang="en-US" altLang="zh-CN" noProof="1">
              <a:cs typeface="Times New Roman" pitchFamily="18" charset="0"/>
            </a:endParaRPr>
          </a:p>
          <a:p>
            <a:pPr marL="1371600" lvl="2">
              <a:spcBef>
                <a:spcPts val="2000"/>
              </a:spcBef>
              <a:buNone/>
              <a:defRPr/>
            </a:pPr>
            <a:r>
              <a:rPr lang="en-US" altLang="zh-CN" noProof="1">
                <a:cs typeface="Times New Roman" pitchFamily="18" charset="0"/>
              </a:rPr>
              <a:t>	CID</a:t>
            </a:r>
            <a:r>
              <a:rPr lang="zh-CN" altLang="en-US" noProof="1">
                <a:cs typeface="Times New Roman" pitchFamily="18" charset="0"/>
              </a:rPr>
              <a:t> 发送：</a:t>
            </a:r>
            <a:endParaRPr lang="en-US" altLang="zh-CN" noProof="1">
              <a:cs typeface="Times New Roman" pitchFamily="18" charset="0"/>
            </a:endParaRPr>
          </a:p>
          <a:p>
            <a:pPr marL="1371600" lvl="2">
              <a:spcBef>
                <a:spcPts val="2000"/>
              </a:spcBef>
              <a:buNone/>
              <a:defRPr/>
            </a:pPr>
            <a:r>
              <a:rPr lang="en-US" altLang="zh-CN" noProof="1">
                <a:cs typeface="Times New Roman" pitchFamily="18" charset="0"/>
                <a:sym typeface="+mn-ea"/>
              </a:rPr>
              <a:t>			</a:t>
            </a:r>
            <a:r>
              <a:rPr lang="zh-CN" altLang="en-US" noProof="1">
                <a:cs typeface="Times New Roman" pitchFamily="18" charset="0"/>
                <a:sym typeface="+mn-ea"/>
              </a:rPr>
              <a:t>"</a:t>
            </a:r>
            <a:r>
              <a:rPr lang="zh-CN" altLang="en-US" noProof="1">
                <a:cs typeface="Times New Roman" pitchFamily="18" charset="0"/>
              </a:rPr>
              <a:t>12 01</a:t>
            </a:r>
            <a:r>
              <a:rPr lang="zh-CN" altLang="en-US" noProof="1">
                <a:cs typeface="Times New Roman" pitchFamily="18" charset="0"/>
                <a:sym typeface="+mn-ea"/>
              </a:rPr>
              <a:t>" </a:t>
            </a:r>
            <a:r>
              <a:rPr lang="en-US" altLang="zh-CN" noProof="1">
                <a:cs typeface="Times New Roman" pitchFamily="18" charset="0"/>
                <a:sym typeface="+mn-ea"/>
              </a:rPr>
              <a:t>:</a:t>
            </a:r>
            <a:endParaRPr lang="zh-CN" altLang="en-US" noProof="1">
              <a:cs typeface="Times New Roman" pitchFamily="18" charset="0"/>
            </a:endParaRPr>
          </a:p>
          <a:p>
            <a:pPr lvl="1">
              <a:buNone/>
              <a:defRPr/>
            </a:pPr>
            <a:endParaRPr lang="en-US" altLang="zh-CN" noProof="1">
              <a:cs typeface="Times New Roman" pitchFamily="18" charset="0"/>
            </a:endParaRPr>
          </a:p>
          <a:p>
            <a:pPr marL="457200" lvl="1" indent="-457200">
              <a:lnSpc>
                <a:spcPct val="90000"/>
              </a:lnSpc>
              <a:spcBef>
                <a:spcPts val="2000"/>
              </a:spcBef>
              <a:buFont typeface="Arial" pitchFamily="34" charset="0"/>
              <a:buChar char="•"/>
              <a:defRPr/>
            </a:pPr>
            <a:r>
              <a:rPr lang="en-US" altLang="zh-CN" sz="7200" noProof="1">
                <a:latin typeface="Times New Roman" pitchFamily="18" charset="0"/>
                <a:cs typeface="Times New Roman" pitchFamily="18" charset="0"/>
              </a:rPr>
              <a:t>shellTask</a:t>
            </a:r>
            <a:r>
              <a:rPr lang="zh-CN" altLang="en-US" sz="7200" noProof="1">
                <a:latin typeface="Times New Roman" pitchFamily="18" charset="0"/>
                <a:cs typeface="Times New Roman" pitchFamily="18" charset="0"/>
              </a:rPr>
              <a:t>的检查</a:t>
            </a:r>
            <a:endParaRPr lang="en-US" altLang="zh-CN" sz="7200" noProof="1">
              <a:latin typeface="Times New Roman" pitchFamily="18" charset="0"/>
              <a:cs typeface="Times New Roman" pitchFamily="18" charset="0"/>
            </a:endParaRPr>
          </a:p>
          <a:p>
            <a:pPr marL="1371600" lvl="1" indent="-45720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sz="6000" noProof="1">
                <a:latin typeface="Times New Roman" pitchFamily="18" charset="0"/>
                <a:cs typeface="Times New Roman" pitchFamily="18" charset="0"/>
              </a:rPr>
              <a:t>timer_check(&amp;g_shell_timer, 30000)</a:t>
            </a:r>
          </a:p>
          <a:p>
            <a:pPr marL="1371600" lvl="1" indent="-457200" defTabSz="1828800">
              <a:lnSpc>
                <a:spcPct val="90000"/>
              </a:lnSpc>
              <a:spcBef>
                <a:spcPts val="1000"/>
              </a:spcBef>
              <a:defRPr/>
            </a:pPr>
            <a:endParaRPr lang="en-US" altLang="zh-CN" sz="6000" kern="1200" noProof="1">
              <a:latin typeface="Times New Roman" pitchFamily="18" charset="0"/>
              <a:cs typeface="Times New Roman" pitchFamily="18" charset="0"/>
            </a:endParaRPr>
          </a:p>
          <a:p>
            <a:pPr marL="1371600" lvl="1" indent="-457200" defTabSz="1828800">
              <a:lnSpc>
                <a:spcPct val="90000"/>
              </a:lnSpc>
              <a:spcBef>
                <a:spcPts val="1000"/>
              </a:spcBef>
              <a:defRPr/>
            </a:pPr>
            <a:endParaRPr lang="en-US" altLang="zh-CN" sz="6000" kern="1200" noProof="1">
              <a:latin typeface="Times New Roman" pitchFamily="18" charset="0"/>
              <a:cs typeface="Times New Roman" pitchFamily="18" charset="0"/>
            </a:endParaRPr>
          </a:p>
          <a:p>
            <a:pPr marL="914400" lvl="1" indent="0" defTabSz="1828800">
              <a:lnSpc>
                <a:spcPct val="90000"/>
              </a:lnSpc>
              <a:spcBef>
                <a:spcPts val="1000"/>
              </a:spcBef>
              <a:buNone/>
              <a:defRPr/>
            </a:pPr>
            <a:endParaRPr lang="en-US" altLang="zh-CN" sz="6000" kern="1200" noProof="1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82698" y="8966200"/>
            <a:ext cx="11527412" cy="3462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83542" y="2870676"/>
            <a:ext cx="7477124" cy="3372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30459642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0x04 INJECT_CAN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357" y="2109070"/>
            <a:ext cx="10369898" cy="283807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597" y="6255224"/>
            <a:ext cx="13395010" cy="433640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43107" y="4826648"/>
            <a:ext cx="13387894" cy="7822456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</p:pic>
      <p:cxnSp>
        <p:nvCxnSpPr>
          <p:cNvPr id="10" name="直接连接符 9"/>
          <p:cNvCxnSpPr/>
          <p:nvPr/>
        </p:nvCxnSpPr>
        <p:spPr>
          <a:xfrm>
            <a:off x="10921306" y="8984060"/>
            <a:ext cx="11117103" cy="183252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9152479" y="3735603"/>
            <a:ext cx="1366576" cy="33177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11859" y="1828800"/>
            <a:ext cx="11390642" cy="2337750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>
          <a:xfrm flipH="1">
            <a:off x="24404378" y="3029651"/>
            <a:ext cx="801078" cy="231781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2642427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标题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0x04 INJECT_CAN: 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如何开后备箱？</a:t>
            </a:r>
          </a:p>
        </p:txBody>
      </p:sp>
      <p:sp>
        <p:nvSpPr>
          <p:cNvPr id="68611" name="内容占位符 3"/>
          <p:cNvSpPr>
            <a:spLocks noGrp="1" noChangeArrowheads="1"/>
          </p:cNvSpPr>
          <p:nvPr>
            <p:ph idx="1"/>
          </p:nvPr>
        </p:nvSpPr>
        <p:spPr>
          <a:xfrm>
            <a:off x="6581094" y="2073275"/>
            <a:ext cx="27974925" cy="9848850"/>
          </a:xfrm>
        </p:spPr>
        <p:txBody>
          <a:bodyPr>
            <a:noAutofit/>
          </a:bodyPr>
          <a:lstStyle/>
          <a:p>
            <a:pPr>
              <a:lnSpc>
                <a:spcPct val="60000"/>
              </a:lnSpc>
              <a:buFont typeface="Arial" pitchFamily="34" charset="0"/>
              <a:buNone/>
            </a:pPr>
            <a:r>
              <a:rPr lang="en-US" altLang="zh-CN" sz="4400" b="1" dirty="0">
                <a:latin typeface="Courier New" pitchFamily="49" charset="0"/>
                <a:cs typeface="Courier New" pitchFamily="49" charset="0"/>
              </a:rPr>
              <a:t>struct </a:t>
            </a:r>
            <a:r>
              <a:rPr lang="en-US" altLang="zh-CN" sz="4400" b="1" dirty="0" err="1">
                <a:latin typeface="Courier New" pitchFamily="49" charset="0"/>
                <a:cs typeface="Courier New" pitchFamily="49" charset="0"/>
              </a:rPr>
              <a:t>Diag_CAN_Msg</a:t>
            </a:r>
            <a:r>
              <a:rPr lang="en-US" altLang="zh-CN" sz="4400" b="1" dirty="0">
                <a:latin typeface="Courier New" pitchFamily="49" charset="0"/>
                <a:cs typeface="Courier New" pitchFamily="49" charset="0"/>
              </a:rPr>
              <a:t> { </a:t>
            </a:r>
          </a:p>
          <a:p>
            <a:pPr lvl="1">
              <a:lnSpc>
                <a:spcPct val="60000"/>
              </a:lnSpc>
              <a:buFont typeface="Arial" pitchFamily="34" charset="0"/>
              <a:buNone/>
            </a:pPr>
            <a:r>
              <a:rPr lang="en-US" altLang="zh-CN" sz="4800" b="1" dirty="0">
                <a:latin typeface="Courier New" pitchFamily="49" charset="0"/>
                <a:cs typeface="Courier New" pitchFamily="49" charset="0"/>
              </a:rPr>
              <a:t>CHAR </a:t>
            </a:r>
            <a:r>
              <a:rPr lang="en-US" altLang="zh-CN" sz="48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diag_id</a:t>
            </a:r>
            <a:r>
              <a:rPr lang="en-US" altLang="zh-CN" sz="4800" b="1" dirty="0">
                <a:latin typeface="Courier New" pitchFamily="49" charset="0"/>
                <a:cs typeface="Courier New" pitchFamily="49" charset="0"/>
              </a:rPr>
              <a:t>;	// INJECT_CAN==0x04 </a:t>
            </a:r>
          </a:p>
          <a:p>
            <a:pPr lvl="1">
              <a:lnSpc>
                <a:spcPct val="60000"/>
              </a:lnSpc>
              <a:buFont typeface="Arial" pitchFamily="34" charset="0"/>
              <a:buNone/>
            </a:pPr>
            <a:r>
              <a:rPr lang="en-US" altLang="zh-CN" sz="4800" b="1" dirty="0">
                <a:latin typeface="Courier New" pitchFamily="49" charset="0"/>
                <a:cs typeface="Courier New" pitchFamily="49" charset="0"/>
              </a:rPr>
              <a:t>CHAR </a:t>
            </a:r>
            <a:r>
              <a:rPr lang="en-US" altLang="zh-CN" sz="48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channel</a:t>
            </a:r>
            <a:r>
              <a:rPr lang="en-US" altLang="zh-CN" sz="4800" b="1" dirty="0">
                <a:latin typeface="Courier New" pitchFamily="49" charset="0"/>
                <a:cs typeface="Courier New" pitchFamily="49" charset="0"/>
              </a:rPr>
              <a:t>;	// CAN Channel ID,{0-6} </a:t>
            </a:r>
          </a:p>
          <a:p>
            <a:pPr lvl="1">
              <a:lnSpc>
                <a:spcPct val="60000"/>
              </a:lnSpc>
              <a:buFont typeface="Arial" pitchFamily="34" charset="0"/>
              <a:buNone/>
            </a:pPr>
            <a:r>
              <a:rPr lang="en-US" altLang="zh-CN" sz="4800" b="1" dirty="0">
                <a:latin typeface="Courier New" pitchFamily="49" charset="0"/>
                <a:cs typeface="Courier New" pitchFamily="49" charset="0"/>
              </a:rPr>
              <a:t>WORD </a:t>
            </a:r>
            <a:r>
              <a:rPr lang="en-US" altLang="zh-CN" sz="4800" b="1" dirty="0" err="1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can_id</a:t>
            </a:r>
            <a:r>
              <a:rPr lang="en-US" altLang="zh-CN" sz="4800" b="1" dirty="0">
                <a:latin typeface="Courier New" pitchFamily="49" charset="0"/>
                <a:cs typeface="Courier New" pitchFamily="49" charset="0"/>
              </a:rPr>
              <a:t>;	// CAN </a:t>
            </a:r>
            <a:r>
              <a:rPr lang="en-US" altLang="zh-CN" sz="4800" b="1" dirty="0" err="1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altLang="zh-CN" sz="4800" b="1" dirty="0">
                <a:latin typeface="Courier New" pitchFamily="49" charset="0"/>
                <a:cs typeface="Courier New" pitchFamily="49" charset="0"/>
              </a:rPr>
              <a:t> ID</a:t>
            </a:r>
          </a:p>
          <a:p>
            <a:pPr lvl="1">
              <a:lnSpc>
                <a:spcPct val="60000"/>
              </a:lnSpc>
              <a:buFont typeface="Arial" pitchFamily="34" charset="0"/>
              <a:buNone/>
            </a:pPr>
            <a:r>
              <a:rPr lang="en-US" altLang="zh-CN" sz="4800" b="1" dirty="0">
                <a:latin typeface="Courier New" pitchFamily="49" charset="0"/>
                <a:cs typeface="Courier New" pitchFamily="49" charset="0"/>
              </a:rPr>
              <a:t>DWORD msg1;	// Messages</a:t>
            </a:r>
          </a:p>
          <a:p>
            <a:pPr lvl="1">
              <a:lnSpc>
                <a:spcPct val="60000"/>
              </a:lnSpc>
              <a:buFont typeface="Arial" pitchFamily="34" charset="0"/>
              <a:buNone/>
            </a:pPr>
            <a:r>
              <a:rPr lang="en-US" altLang="zh-CN" sz="4800" b="1" dirty="0">
                <a:latin typeface="Courier New" pitchFamily="49" charset="0"/>
                <a:cs typeface="Courier New" pitchFamily="49" charset="0"/>
              </a:rPr>
              <a:t>DWORD msg2; };</a:t>
            </a:r>
          </a:p>
          <a:p>
            <a:pPr lvl="1">
              <a:lnSpc>
                <a:spcPct val="60000"/>
              </a:lnSpc>
              <a:buFont typeface="Arial" pitchFamily="34" charset="0"/>
              <a:buNone/>
            </a:pPr>
            <a:endParaRPr lang="en-US" altLang="zh-CN" sz="4800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60000"/>
              </a:lnSpc>
              <a:buFont typeface="Arial" pitchFamily="34" charset="0"/>
              <a:buNone/>
            </a:pPr>
            <a:r>
              <a:rPr lang="en-US" altLang="zh-CN" sz="4000" b="1" dirty="0">
                <a:latin typeface="Courier New" pitchFamily="49" charset="0"/>
                <a:cs typeface="Courier New" pitchFamily="49" charset="0"/>
              </a:rPr>
              <a:t>#!/bin/</a:t>
            </a:r>
            <a:r>
              <a:rPr lang="en-US" altLang="zh-CN" sz="4000" b="1" dirty="0" err="1">
                <a:latin typeface="Courier New" pitchFamily="49" charset="0"/>
                <a:cs typeface="Courier New" pitchFamily="49" charset="0"/>
              </a:rPr>
              <a:t>sh</a:t>
            </a:r>
            <a:endParaRPr lang="en-US" altLang="zh-CN" sz="40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60000"/>
              </a:lnSpc>
              <a:buNone/>
            </a:pPr>
            <a:r>
              <a:rPr lang="en-US" altLang="zh-CN" sz="4000" b="1" dirty="0" err="1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altLang="zh-CN" sz="4000" b="1" dirty="0">
                <a:latin typeface="Courier New" pitchFamily="49" charset="0"/>
                <a:cs typeface="Courier New" pitchFamily="49" charset="0"/>
              </a:rPr>
              <a:t> "</a:t>
            </a:r>
            <a:r>
              <a:rPr lang="en-US" altLang="zh-CN" sz="4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\x04</a:t>
            </a:r>
            <a:r>
              <a:rPr lang="en-US" altLang="zh-CN" sz="40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\x01</a:t>
            </a:r>
            <a:r>
              <a:rPr lang="en-US" altLang="zh-CN" sz="4000" b="1" dirty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\x02\x48</a:t>
            </a:r>
            <a:r>
              <a:rPr lang="en-US" altLang="zh-CN" sz="4000" b="1" dirty="0">
                <a:latin typeface="Courier New" pitchFamily="49" charset="0"/>
                <a:cs typeface="Courier New" pitchFamily="49" charset="0"/>
              </a:rPr>
              <a:t>\x04\x00\x00\x04\x00\</a:t>
            </a:r>
            <a:r>
              <a:rPr lang="en-US" altLang="zh-CN" sz="4000" b="1" dirty="0" err="1">
                <a:latin typeface="Courier New" pitchFamily="49" charset="0"/>
                <a:cs typeface="Courier New" pitchFamily="49" charset="0"/>
              </a:rPr>
              <a:t>xFF</a:t>
            </a:r>
            <a:r>
              <a:rPr lang="en-US" altLang="zh-CN" sz="4000" b="1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altLang="zh-CN" sz="4000" b="1" dirty="0" err="1">
                <a:latin typeface="Courier New" pitchFamily="49" charset="0"/>
                <a:cs typeface="Courier New" pitchFamily="49" charset="0"/>
              </a:rPr>
              <a:t>xFF</a:t>
            </a:r>
            <a:r>
              <a:rPr lang="en-US" altLang="zh-CN" sz="4000" b="1" dirty="0">
                <a:latin typeface="Courier New" pitchFamily="49" charset="0"/>
                <a:cs typeface="Courier New" pitchFamily="49" charset="0"/>
              </a:rPr>
              <a:t>\x00" | </a:t>
            </a:r>
            <a:r>
              <a:rPr lang="en-US" altLang="zh-CN" sz="4000" b="1" dirty="0" err="1">
                <a:latin typeface="Courier New" pitchFamily="49" charset="0"/>
                <a:cs typeface="Courier New" pitchFamily="49" charset="0"/>
              </a:rPr>
              <a:t>socat</a:t>
            </a:r>
            <a:r>
              <a:rPr lang="en-US" altLang="zh-CN" sz="4000" b="1" dirty="0">
                <a:latin typeface="Courier New" pitchFamily="49" charset="0"/>
                <a:cs typeface="Courier New" pitchFamily="49" charset="0"/>
              </a:rPr>
              <a:t> - udp:gw:3500</a:t>
            </a:r>
            <a:endParaRPr lang="en-US" altLang="zh-CN" sz="44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849881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标题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sz="9600" dirty="0">
                <a:latin typeface="+mj-ea"/>
                <a:cs typeface="Times New Roman" pitchFamily="18" charset="0"/>
              </a:rPr>
              <a:t>改写汽车网关</a:t>
            </a:r>
          </a:p>
        </p:txBody>
      </p:sp>
      <p:pic>
        <p:nvPicPr>
          <p:cNvPr id="70659" name="内容占位符 3" descr="gtw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13" y="2781299"/>
            <a:ext cx="17271974" cy="9763125"/>
          </a:xfrm>
        </p:spPr>
      </p:pic>
    </p:spTree>
    <p:extLst>
      <p:ext uri="{BB962C8B-B14F-4D97-AF65-F5344CB8AC3E}">
        <p14:creationId xmlns:p14="http://schemas.microsoft.com/office/powerpoint/2010/main" val="3835678917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标题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sz="9600" dirty="0">
                <a:latin typeface="+mj-ea"/>
                <a:cs typeface="Times New Roman" pitchFamily="18" charset="0"/>
              </a:rPr>
              <a:t>演示</a:t>
            </a:r>
          </a:p>
        </p:txBody>
      </p:sp>
      <p:pic>
        <p:nvPicPr>
          <p:cNvPr id="4" name="trunk.wmv">
            <a:hlinkClick r:id="" action="ppaction://media"/>
          </p:cNvPr>
          <p:cNvPicPr>
            <a:picLocks noGrp="1" noRot="1" noChangeAspect="1" noChangeArrowheads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8100" y="2095500"/>
            <a:ext cx="13131800" cy="9848850"/>
          </a:xfrm>
        </p:spPr>
      </p:pic>
    </p:spTree>
    <p:extLst>
      <p:ext uri="{BB962C8B-B14F-4D97-AF65-F5344CB8AC3E}">
        <p14:creationId xmlns:p14="http://schemas.microsoft.com/office/powerpoint/2010/main" val="26914180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标题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sz="9600" dirty="0">
                <a:latin typeface="Times New Roman" pitchFamily="18" charset="0"/>
                <a:cs typeface="Times New Roman" pitchFamily="18" charset="0"/>
              </a:rPr>
              <a:t>更多</a:t>
            </a:r>
          </a:p>
        </p:txBody>
      </p:sp>
      <p:sp>
        <p:nvSpPr>
          <p:cNvPr id="74755" name="内容占位符 3"/>
          <p:cNvSpPr>
            <a:spLocks noGrp="1" noChangeArrowheads="1"/>
          </p:cNvSpPr>
          <p:nvPr>
            <p:ph idx="1"/>
          </p:nvPr>
        </p:nvSpPr>
        <p:spPr/>
        <p:txBody>
          <a:bodyPr anchor="t"/>
          <a:lstStyle/>
          <a:p>
            <a:r>
              <a:rPr lang="en-US" altLang="zh-CN" sz="7470" dirty="0">
                <a:cs typeface="Times New Roman" pitchFamily="18" charset="0"/>
              </a:rPr>
              <a:t>IC/CID</a:t>
            </a:r>
            <a:r>
              <a:rPr lang="zh-CN" altLang="en-US" sz="7470" dirty="0">
                <a:cs typeface="Times New Roman" pitchFamily="18" charset="0"/>
              </a:rPr>
              <a:t>漏洞挖掘与利用</a:t>
            </a:r>
            <a:endParaRPr lang="en-US" altLang="zh-CN" sz="7470" dirty="0">
              <a:cs typeface="Times New Roman" pitchFamily="18" charset="0"/>
            </a:endParaRPr>
          </a:p>
          <a:p>
            <a:r>
              <a:rPr lang="en-US" altLang="zh-CN" sz="7470" dirty="0" err="1">
                <a:cs typeface="Times New Roman" pitchFamily="18" charset="0"/>
              </a:rPr>
              <a:t>CANBus</a:t>
            </a:r>
            <a:r>
              <a:rPr lang="en-US" altLang="zh-CN" sz="7470" dirty="0">
                <a:cs typeface="Times New Roman" pitchFamily="18" charset="0"/>
              </a:rPr>
              <a:t>/UDS</a:t>
            </a:r>
            <a:r>
              <a:rPr lang="zh-CN" altLang="en-US" sz="7470" dirty="0">
                <a:cs typeface="Times New Roman" pitchFamily="18" charset="0"/>
              </a:rPr>
              <a:t>安全研究</a:t>
            </a:r>
            <a:endParaRPr lang="en-US" altLang="zh-CN" sz="7470" dirty="0">
              <a:cs typeface="Times New Roman" pitchFamily="18" charset="0"/>
            </a:endParaRPr>
          </a:p>
          <a:p>
            <a:r>
              <a:rPr lang="zh-CN" altLang="en-US" sz="7470" dirty="0">
                <a:cs typeface="Times New Roman" pitchFamily="18" charset="0"/>
              </a:rPr>
              <a:t>车载</a:t>
            </a:r>
            <a:r>
              <a:rPr lang="en-US" altLang="zh-CN" sz="7470" dirty="0">
                <a:cs typeface="Times New Roman" pitchFamily="18" charset="0"/>
              </a:rPr>
              <a:t>ECU</a:t>
            </a:r>
            <a:r>
              <a:rPr lang="zh-CN" altLang="en-US" sz="7470" dirty="0">
                <a:cs typeface="Times New Roman" pitchFamily="18" charset="0"/>
              </a:rPr>
              <a:t>逆向工程</a:t>
            </a:r>
            <a:endParaRPr lang="en-US" altLang="zh-CN" sz="7470" dirty="0">
              <a:cs typeface="Times New Roman" pitchFamily="18" charset="0"/>
            </a:endParaRPr>
          </a:p>
          <a:p>
            <a:r>
              <a:rPr lang="en-US" altLang="zh-CN" sz="7470" dirty="0">
                <a:cs typeface="Times New Roman" pitchFamily="18" charset="0"/>
              </a:rPr>
              <a:t>ECU</a:t>
            </a:r>
            <a:r>
              <a:rPr lang="zh-CN" altLang="en-US" sz="7470" dirty="0">
                <a:cs typeface="Times New Roman" pitchFamily="18" charset="0"/>
              </a:rPr>
              <a:t>固件更新机制分析</a:t>
            </a:r>
            <a:endParaRPr lang="en-US" altLang="zh-CN" sz="7470" dirty="0">
              <a:cs typeface="Times New Roman" pitchFamily="18" charset="0"/>
            </a:endParaRPr>
          </a:p>
          <a:p>
            <a:r>
              <a:rPr lang="en-US" altLang="zh-CN" sz="7470" dirty="0">
                <a:cs typeface="Times New Roman" pitchFamily="18" charset="0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548207061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标题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sz="9600" dirty="0">
                <a:latin typeface="Times New Roman" pitchFamily="18" charset="0"/>
                <a:cs typeface="Times New Roman" pitchFamily="18" charset="0"/>
              </a:rPr>
              <a:t>谢谢</a:t>
            </a:r>
            <a:r>
              <a:rPr lang="en-US" altLang="zh-CN" sz="9600" dirty="0">
                <a:latin typeface="Times New Roman" pitchFamily="18" charset="0"/>
                <a:cs typeface="Times New Roman" pitchFamily="18" charset="0"/>
              </a:rPr>
              <a:t>!</a:t>
            </a:r>
            <a:endParaRPr lang="zh-CN" altLang="en-US" sz="9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6802" name="内容占位符 8" descr="IMG_2606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456" y="2336386"/>
            <a:ext cx="12462943" cy="9347207"/>
          </a:xfrm>
        </p:spPr>
      </p:pic>
      <p:sp>
        <p:nvSpPr>
          <p:cNvPr id="4" name="内容占位符 3"/>
          <p:cNvSpPr txBox="1">
            <a:spLocks noChangeArrowheads="1"/>
          </p:cNvSpPr>
          <p:nvPr/>
        </p:nvSpPr>
        <p:spPr bwMode="auto">
          <a:xfrm>
            <a:off x="19897277" y="2707861"/>
            <a:ext cx="11220358" cy="8699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/>
          <a:lstStyle>
            <a:lvl1pPr marL="171450" indent="-171450" algn="l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itchFamily="34" charset="0"/>
              <a:buChar char="•"/>
              <a:defRPr sz="2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14350" indent="-171450" algn="l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7250" indent="-171450" algn="l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7470" dirty="0">
                <a:latin typeface="Times New Roman" pitchFamily="18" charset="0"/>
                <a:cs typeface="Times New Roman" pitchFamily="18" charset="0"/>
              </a:rPr>
              <a:t>欢迎加入科恩实验室！</a:t>
            </a:r>
            <a:endParaRPr lang="en-US" altLang="zh-CN" sz="747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747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sz="7470" dirty="0">
                <a:latin typeface="Times New Roman" pitchFamily="18" charset="0"/>
                <a:cs typeface="Times New Roman" pitchFamily="18" charset="0"/>
              </a:rPr>
              <a:t>snie@tencent.com</a:t>
            </a:r>
          </a:p>
          <a:p>
            <a:pPr marL="0" indent="0">
              <a:buNone/>
            </a:pPr>
            <a:endParaRPr lang="en-US" altLang="zh-CN" sz="747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sz="7470" dirty="0">
                <a:latin typeface="Times New Roman" pitchFamily="18" charset="0"/>
                <a:cs typeface="Times New Roman" pitchFamily="18" charset="0"/>
              </a:rPr>
              <a:t>dlingliu@tencent.com</a:t>
            </a:r>
          </a:p>
          <a:p>
            <a:pPr marL="0" indent="0">
              <a:buNone/>
            </a:pPr>
            <a:endParaRPr lang="en-US" altLang="zh-CN" sz="747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018740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115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1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256480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9741377" y="2251615"/>
            <a:ext cx="18007650" cy="88359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14338" name="标题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sz="9600" dirty="0">
                <a:latin typeface="+mn-ea"/>
                <a:cs typeface="Times New Roman" pitchFamily="18" charset="0"/>
              </a:rPr>
              <a:t>特斯拉汽车网关</a:t>
            </a:r>
          </a:p>
        </p:txBody>
      </p:sp>
      <p:sp>
        <p:nvSpPr>
          <p:cNvPr id="3" name="矩形 2"/>
          <p:cNvSpPr/>
          <p:nvPr/>
        </p:nvSpPr>
        <p:spPr>
          <a:xfrm>
            <a:off x="16199493" y="2377124"/>
            <a:ext cx="6910974" cy="8469206"/>
          </a:xfrm>
          <a:prstGeom prst="rect">
            <a:avLst/>
          </a:prstGeom>
          <a:solidFill>
            <a:srgbClr val="E2F0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4" name="矩形 3"/>
          <p:cNvSpPr/>
          <p:nvPr/>
        </p:nvSpPr>
        <p:spPr>
          <a:xfrm>
            <a:off x="10162922" y="2377124"/>
            <a:ext cx="3207736" cy="8469206"/>
          </a:xfrm>
          <a:prstGeom prst="rect">
            <a:avLst/>
          </a:prstGeom>
          <a:solidFill>
            <a:srgbClr val="00B050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12" name="矩形 11"/>
          <p:cNvSpPr/>
          <p:nvPr/>
        </p:nvSpPr>
        <p:spPr>
          <a:xfrm>
            <a:off x="14028201" y="7742911"/>
            <a:ext cx="1415746" cy="1212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Switch</a:t>
            </a:r>
          </a:p>
        </p:txBody>
      </p:sp>
      <p:sp>
        <p:nvSpPr>
          <p:cNvPr id="14344" name="圆角矩形 14343"/>
          <p:cNvSpPr/>
          <p:nvPr/>
        </p:nvSpPr>
        <p:spPr>
          <a:xfrm>
            <a:off x="24451507" y="6185768"/>
            <a:ext cx="2555758" cy="8866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70" dirty="0">
                <a:latin typeface="Times New Roman" pitchFamily="18" charset="0"/>
                <a:cs typeface="Times New Roman" pitchFamily="18" charset="0"/>
              </a:rPr>
              <a:t>PT</a:t>
            </a:r>
          </a:p>
        </p:txBody>
      </p:sp>
      <p:sp>
        <p:nvSpPr>
          <p:cNvPr id="41" name="圆角矩形 40"/>
          <p:cNvSpPr/>
          <p:nvPr/>
        </p:nvSpPr>
        <p:spPr>
          <a:xfrm>
            <a:off x="24438267" y="4424339"/>
            <a:ext cx="2555758" cy="919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Times New Roman" pitchFamily="18" charset="0"/>
                <a:cs typeface="Times New Roman" pitchFamily="18" charset="0"/>
              </a:rPr>
              <a:t>BDY</a:t>
            </a:r>
          </a:p>
        </p:txBody>
      </p:sp>
      <p:sp>
        <p:nvSpPr>
          <p:cNvPr id="45" name="圆角矩形 44"/>
          <p:cNvSpPr/>
          <p:nvPr/>
        </p:nvSpPr>
        <p:spPr>
          <a:xfrm>
            <a:off x="24438263" y="10049010"/>
            <a:ext cx="2555758" cy="535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30" dirty="0">
                <a:latin typeface="Times New Roman" pitchFamily="18" charset="0"/>
                <a:cs typeface="Times New Roman" pitchFamily="18" charset="0"/>
              </a:rPr>
              <a:t>OBDII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10560592" y="3117120"/>
            <a:ext cx="2412320" cy="20146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Times New Roman" pitchFamily="18" charset="0"/>
                <a:cs typeface="Times New Roman" pitchFamily="18" charset="0"/>
              </a:rPr>
              <a:t>IC</a:t>
            </a:r>
          </a:p>
          <a:p>
            <a:pPr algn="ctr"/>
            <a:r>
              <a:rPr lang="en-US" sz="2130" dirty="0">
                <a:latin typeface="Times New Roman" pitchFamily="18" charset="0"/>
                <a:cs typeface="Times New Roman" pitchFamily="18" charset="0"/>
              </a:rPr>
              <a:t>192.168.90.100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10558112" y="5785340"/>
            <a:ext cx="2412320" cy="20146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Times New Roman" pitchFamily="18" charset="0"/>
                <a:cs typeface="Times New Roman" pitchFamily="18" charset="0"/>
              </a:rPr>
              <a:t>CID</a:t>
            </a:r>
          </a:p>
          <a:p>
            <a:pPr algn="ctr"/>
            <a:r>
              <a:rPr lang="en-US" sz="2130" dirty="0">
                <a:latin typeface="Times New Roman" pitchFamily="18" charset="0"/>
                <a:cs typeface="Times New Roman" pitchFamily="18" charset="0"/>
              </a:rPr>
              <a:t>192.168.90.101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10558112" y="8458178"/>
            <a:ext cx="2412320" cy="20146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Times New Roman" pitchFamily="18" charset="0"/>
                <a:cs typeface="Times New Roman" pitchFamily="18" charset="0"/>
              </a:rPr>
              <a:t>DIAG</a:t>
            </a:r>
          </a:p>
          <a:p>
            <a:pPr algn="ctr"/>
            <a:r>
              <a:rPr lang="en-US" sz="2130" dirty="0">
                <a:latin typeface="Times New Roman" pitchFamily="18" charset="0"/>
                <a:cs typeface="Times New Roman" pitchFamily="18" charset="0"/>
              </a:rPr>
              <a:t>192.168.90.102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7" name="直接连接符 16"/>
          <p:cNvCxnSpPr>
            <a:stCxn id="12" idx="3"/>
          </p:cNvCxnSpPr>
          <p:nvPr/>
        </p:nvCxnSpPr>
        <p:spPr>
          <a:xfrm>
            <a:off x="15443945" y="8349254"/>
            <a:ext cx="755546" cy="1303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/>
          <p:nvPr/>
        </p:nvCxnSpPr>
        <p:spPr>
          <a:xfrm rot="5400000" flipH="1" flipV="1">
            <a:off x="14706196" y="7733132"/>
            <a:ext cx="19560" cy="338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39" name="肘形连接符 14338"/>
          <p:cNvCxnSpPr>
            <a:stCxn id="2" idx="3"/>
            <a:endCxn id="12" idx="0"/>
          </p:cNvCxnSpPr>
          <p:nvPr/>
        </p:nvCxnSpPr>
        <p:spPr>
          <a:xfrm>
            <a:off x="12972914" y="4124430"/>
            <a:ext cx="1763160" cy="3618482"/>
          </a:xfrm>
          <a:prstGeom prst="bentConnector2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41" name="直接连接符 14340"/>
          <p:cNvCxnSpPr/>
          <p:nvPr/>
        </p:nvCxnSpPr>
        <p:spPr>
          <a:xfrm flipH="1">
            <a:off x="12994751" y="6797539"/>
            <a:ext cx="1741322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48" name="肘形连接符 14347"/>
          <p:cNvCxnSpPr>
            <a:stCxn id="32" idx="3"/>
            <a:endCxn id="12" idx="2"/>
          </p:cNvCxnSpPr>
          <p:nvPr/>
        </p:nvCxnSpPr>
        <p:spPr>
          <a:xfrm flipV="1">
            <a:off x="12970434" y="8955591"/>
            <a:ext cx="1765640" cy="509896"/>
          </a:xfrm>
          <a:prstGeom prst="bentConnector2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9" name="圆角矩形 14348"/>
          <p:cNvSpPr/>
          <p:nvPr/>
        </p:nvSpPr>
        <p:spPr>
          <a:xfrm>
            <a:off x="10425954" y="2520562"/>
            <a:ext cx="2673112" cy="40269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ETH Channel</a:t>
            </a:r>
          </a:p>
        </p:txBody>
      </p:sp>
      <p:sp>
        <p:nvSpPr>
          <p:cNvPr id="54" name="矩形 53"/>
          <p:cNvSpPr/>
          <p:nvPr/>
        </p:nvSpPr>
        <p:spPr>
          <a:xfrm>
            <a:off x="24138828" y="2377124"/>
            <a:ext cx="3207736" cy="8469206"/>
          </a:xfrm>
          <a:prstGeom prst="rect">
            <a:avLst/>
          </a:prstGeom>
          <a:solidFill>
            <a:srgbClr val="FF0000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55" name="圆角矩形 54"/>
          <p:cNvSpPr/>
          <p:nvPr/>
        </p:nvSpPr>
        <p:spPr>
          <a:xfrm>
            <a:off x="24479898" y="2524264"/>
            <a:ext cx="2673112" cy="40269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7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CAN Channels</a:t>
            </a:r>
          </a:p>
        </p:txBody>
      </p:sp>
      <p:sp>
        <p:nvSpPr>
          <p:cNvPr id="14350" name="左大括号 14349"/>
          <p:cNvSpPr/>
          <p:nvPr/>
        </p:nvSpPr>
        <p:spPr>
          <a:xfrm>
            <a:off x="23856713" y="2424936"/>
            <a:ext cx="169514" cy="8434434"/>
          </a:xfrm>
          <a:prstGeom prst="lef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63" name="圆角矩形 62"/>
          <p:cNvSpPr/>
          <p:nvPr/>
        </p:nvSpPr>
        <p:spPr>
          <a:xfrm>
            <a:off x="24426315" y="8569622"/>
            <a:ext cx="2555758" cy="535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30" dirty="0">
                <a:latin typeface="Times New Roman" pitchFamily="18" charset="0"/>
                <a:cs typeface="Times New Roman" pitchFamily="18" charset="0"/>
              </a:rPr>
              <a:t>BFT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24455109" y="9310268"/>
            <a:ext cx="2555758" cy="535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30" dirty="0">
                <a:latin typeface="Times New Roman" pitchFamily="18" charset="0"/>
                <a:cs typeface="Times New Roman" pitchFamily="18" charset="0"/>
              </a:rPr>
              <a:t>CHASSIS</a:t>
            </a:r>
          </a:p>
        </p:txBody>
      </p:sp>
      <p:sp>
        <p:nvSpPr>
          <p:cNvPr id="65" name="圆角矩形 64"/>
          <p:cNvSpPr/>
          <p:nvPr/>
        </p:nvSpPr>
        <p:spPr>
          <a:xfrm>
            <a:off x="24455109" y="10064884"/>
            <a:ext cx="2555758" cy="535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30" dirty="0">
                <a:latin typeface="Times New Roman" pitchFamily="18" charset="0"/>
                <a:cs typeface="Times New Roman" pitchFamily="18" charset="0"/>
              </a:rPr>
              <a:t>OBDII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24426311" y="2995165"/>
            <a:ext cx="2555758" cy="26393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30" dirty="0">
                <a:latin typeface="Times New Roman" pitchFamily="18" charset="0"/>
                <a:cs typeface="Times New Roman" pitchFamily="18" charset="0"/>
              </a:rPr>
              <a:t>BDY</a:t>
            </a:r>
          </a:p>
          <a:p>
            <a:pPr algn="ctr"/>
            <a:endParaRPr lang="en-US" sz="267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130" dirty="0">
                <a:latin typeface="Times New Roman" pitchFamily="18" charset="0"/>
                <a:cs typeface="Times New Roman" pitchFamily="18" charset="0"/>
              </a:rPr>
              <a:t>Trunk</a:t>
            </a:r>
          </a:p>
          <a:p>
            <a:pPr algn="ctr"/>
            <a:r>
              <a:rPr lang="en-US" sz="2130" dirty="0">
                <a:latin typeface="Times New Roman" pitchFamily="18" charset="0"/>
                <a:cs typeface="Times New Roman" pitchFamily="18" charset="0"/>
              </a:rPr>
              <a:t>Door</a:t>
            </a:r>
          </a:p>
          <a:p>
            <a:pPr algn="ctr"/>
            <a:r>
              <a:rPr lang="en-US" sz="2130" dirty="0">
                <a:latin typeface="Times New Roman" pitchFamily="18" charset="0"/>
                <a:cs typeface="Times New Roman" pitchFamily="18" charset="0"/>
              </a:rPr>
              <a:t>Sunroof</a:t>
            </a:r>
          </a:p>
          <a:p>
            <a:pPr algn="ctr"/>
            <a:r>
              <a:rPr lang="en-US" sz="2130" dirty="0">
                <a:latin typeface="Times New Roman" pitchFamily="18" charset="0"/>
                <a:cs typeface="Times New Roman" pitchFamily="18" charset="0"/>
              </a:rPr>
              <a:t>…</a:t>
            </a:r>
            <a:endParaRPr lang="en-US" sz="373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2" name="圆角矩形 71"/>
          <p:cNvSpPr/>
          <p:nvPr/>
        </p:nvSpPr>
        <p:spPr>
          <a:xfrm>
            <a:off x="24426309" y="5789217"/>
            <a:ext cx="2555758" cy="26393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30" dirty="0">
                <a:latin typeface="Times New Roman" pitchFamily="18" charset="0"/>
                <a:cs typeface="Times New Roman" pitchFamily="18" charset="0"/>
              </a:rPr>
              <a:t>PT</a:t>
            </a:r>
          </a:p>
          <a:p>
            <a:pPr algn="ctr"/>
            <a:endParaRPr lang="en-US" sz="267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130" dirty="0">
                <a:latin typeface="Times New Roman" pitchFamily="18" charset="0"/>
                <a:cs typeface="Times New Roman" pitchFamily="18" charset="0"/>
              </a:rPr>
              <a:t>Vehicle Speed</a:t>
            </a:r>
          </a:p>
          <a:p>
            <a:pPr algn="ctr"/>
            <a:r>
              <a:rPr lang="en-US" sz="2130" dirty="0">
                <a:latin typeface="Times New Roman" pitchFamily="18" charset="0"/>
                <a:cs typeface="Times New Roman" pitchFamily="18" charset="0"/>
              </a:rPr>
              <a:t>Engine Speed</a:t>
            </a:r>
          </a:p>
          <a:p>
            <a:pPr algn="ctr"/>
            <a:r>
              <a:rPr lang="en-US" sz="2130" dirty="0">
                <a:latin typeface="Times New Roman" pitchFamily="18" charset="0"/>
                <a:cs typeface="Times New Roman" pitchFamily="18" charset="0"/>
              </a:rPr>
              <a:t>…</a:t>
            </a:r>
            <a:endParaRPr lang="en-US" sz="373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3" name="圆角矩形 72"/>
          <p:cNvSpPr/>
          <p:nvPr/>
        </p:nvSpPr>
        <p:spPr>
          <a:xfrm>
            <a:off x="20791602" y="2411896"/>
            <a:ext cx="2220936" cy="40269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5B9BD5"/>
                </a:solidFill>
                <a:latin typeface="Times New Roman" pitchFamily="18" charset="0"/>
                <a:cs typeface="Times New Roman" pitchFamily="18" charset="0"/>
              </a:rPr>
              <a:t>FreeRTOS</a:t>
            </a:r>
          </a:p>
        </p:txBody>
      </p:sp>
      <p:sp>
        <p:nvSpPr>
          <p:cNvPr id="14357" name="矩形 14356"/>
          <p:cNvSpPr/>
          <p:nvPr/>
        </p:nvSpPr>
        <p:spPr>
          <a:xfrm>
            <a:off x="16199493" y="9385217"/>
            <a:ext cx="6910974" cy="1461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Times New Roman" pitchFamily="18" charset="0"/>
                <a:cs typeface="Times New Roman" pitchFamily="18" charset="0"/>
              </a:rPr>
              <a:t>Freescale MPC5668G</a:t>
            </a:r>
          </a:p>
        </p:txBody>
      </p:sp>
      <p:sp>
        <p:nvSpPr>
          <p:cNvPr id="14358" name="圆角矩形 14357"/>
          <p:cNvSpPr/>
          <p:nvPr/>
        </p:nvSpPr>
        <p:spPr>
          <a:xfrm>
            <a:off x="16199490" y="7326324"/>
            <a:ext cx="3458480" cy="20458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Times New Roman" pitchFamily="18" charset="0"/>
                <a:cs typeface="Times New Roman" pitchFamily="18" charset="0"/>
              </a:rPr>
              <a:t>TCP/IP</a:t>
            </a:r>
          </a:p>
          <a:p>
            <a:pPr algn="ctr"/>
            <a:r>
              <a:rPr lang="en-US" sz="4800" dirty="0">
                <a:latin typeface="Times New Roman" pitchFamily="18" charset="0"/>
                <a:cs typeface="Times New Roman" pitchFamily="18" charset="0"/>
              </a:rPr>
              <a:t>Stack</a:t>
            </a:r>
          </a:p>
        </p:txBody>
      </p:sp>
      <p:sp>
        <p:nvSpPr>
          <p:cNvPr id="76" name="圆角矩形 75"/>
          <p:cNvSpPr/>
          <p:nvPr/>
        </p:nvSpPr>
        <p:spPr>
          <a:xfrm>
            <a:off x="19681229" y="7311656"/>
            <a:ext cx="3416706" cy="20458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Times New Roman" pitchFamily="18" charset="0"/>
                <a:cs typeface="Times New Roman" pitchFamily="18" charset="0"/>
              </a:rPr>
              <a:t>CAN</a:t>
            </a:r>
          </a:p>
          <a:p>
            <a:pPr algn="ctr"/>
            <a:r>
              <a:rPr lang="en-US" sz="4800" dirty="0">
                <a:latin typeface="Times New Roman" pitchFamily="18" charset="0"/>
                <a:cs typeface="Times New Roman" pitchFamily="18" charset="0"/>
              </a:rPr>
              <a:t>Driver</a:t>
            </a:r>
          </a:p>
        </p:txBody>
      </p:sp>
      <p:cxnSp>
        <p:nvCxnSpPr>
          <p:cNvPr id="14366" name="直接连接符 14365"/>
          <p:cNvCxnSpPr>
            <a:stCxn id="76" idx="3"/>
          </p:cNvCxnSpPr>
          <p:nvPr/>
        </p:nvCxnSpPr>
        <p:spPr>
          <a:xfrm flipV="1">
            <a:off x="23097934" y="6669588"/>
            <a:ext cx="602304" cy="166499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67" name="圆角矩形 14366"/>
          <p:cNvSpPr/>
          <p:nvPr/>
        </p:nvSpPr>
        <p:spPr>
          <a:xfrm>
            <a:off x="16332881" y="2520564"/>
            <a:ext cx="795414" cy="45883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s</a:t>
            </a:r>
          </a:p>
          <a:p>
            <a:pPr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h</a:t>
            </a:r>
          </a:p>
          <a:p>
            <a:pPr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e</a:t>
            </a:r>
          </a:p>
          <a:p>
            <a:pPr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l</a:t>
            </a:r>
          </a:p>
          <a:p>
            <a:pPr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l</a:t>
            </a:r>
          </a:p>
          <a:p>
            <a:pPr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</a:t>
            </a:r>
          </a:p>
          <a:p>
            <a:pPr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s</a:t>
            </a:r>
          </a:p>
          <a:p>
            <a:pPr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k</a:t>
            </a:r>
          </a:p>
        </p:txBody>
      </p:sp>
      <p:sp>
        <p:nvSpPr>
          <p:cNvPr id="87" name="圆角矩形 86"/>
          <p:cNvSpPr/>
          <p:nvPr/>
        </p:nvSpPr>
        <p:spPr>
          <a:xfrm>
            <a:off x="19865075" y="2520561"/>
            <a:ext cx="795414" cy="4577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e</a:t>
            </a:r>
          </a:p>
          <a:p>
            <a:pPr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</a:t>
            </a:r>
          </a:p>
          <a:p>
            <a:pPr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h</a:t>
            </a:r>
          </a:p>
          <a:p>
            <a:pPr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</a:t>
            </a:r>
          </a:p>
          <a:p>
            <a:pPr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s</a:t>
            </a:r>
          </a:p>
          <a:p>
            <a:pPr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k</a:t>
            </a:r>
          </a:p>
        </p:txBody>
      </p:sp>
      <p:sp>
        <p:nvSpPr>
          <p:cNvPr id="89" name="圆角矩形 88"/>
          <p:cNvSpPr/>
          <p:nvPr/>
        </p:nvSpPr>
        <p:spPr>
          <a:xfrm>
            <a:off x="17444811" y="2524264"/>
            <a:ext cx="795414" cy="45883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d</a:t>
            </a:r>
          </a:p>
          <a:p>
            <a:pPr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</a:t>
            </a:r>
          </a:p>
          <a:p>
            <a:pPr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ag</a:t>
            </a:r>
          </a:p>
          <a:p>
            <a:pPr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</a:t>
            </a:r>
          </a:p>
          <a:p>
            <a:pPr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s</a:t>
            </a:r>
          </a:p>
          <a:p>
            <a:pPr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k</a:t>
            </a:r>
          </a:p>
        </p:txBody>
      </p:sp>
      <p:sp>
        <p:nvSpPr>
          <p:cNvPr id="90" name="圆角矩形 89"/>
          <p:cNvSpPr/>
          <p:nvPr/>
        </p:nvSpPr>
        <p:spPr>
          <a:xfrm>
            <a:off x="18661395" y="2524264"/>
            <a:ext cx="795414" cy="45883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30" dirty="0">
                <a:latin typeface="Times New Roman" pitchFamily="18" charset="0"/>
                <a:cs typeface="Times New Roman" pitchFamily="18" charset="0"/>
              </a:rPr>
              <a:t>c</a:t>
            </a:r>
          </a:p>
          <a:p>
            <a:pPr algn="ctr"/>
            <a:r>
              <a:rPr lang="en-US" sz="2930" dirty="0"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 algn="ctr"/>
            <a:r>
              <a:rPr lang="en-US" sz="2930" dirty="0">
                <a:latin typeface="Times New Roman" pitchFamily="18" charset="0"/>
                <a:cs typeface="Times New Roman" pitchFamily="18" charset="0"/>
              </a:rPr>
              <a:t>n</a:t>
            </a:r>
          </a:p>
          <a:p>
            <a:pPr algn="ctr"/>
            <a:r>
              <a:rPr lang="en-US" sz="2930" dirty="0">
                <a:latin typeface="Times New Roman" pitchFamily="18" charset="0"/>
                <a:cs typeface="Times New Roman" pitchFamily="18" charset="0"/>
              </a:rPr>
              <a:t>e</a:t>
            </a:r>
          </a:p>
          <a:p>
            <a:pPr algn="ctr"/>
            <a:r>
              <a:rPr lang="en-US" sz="2930" dirty="0">
                <a:latin typeface="Times New Roman" pitchFamily="18" charset="0"/>
                <a:cs typeface="Times New Roman" pitchFamily="18" charset="0"/>
              </a:rPr>
              <a:t>t</a:t>
            </a:r>
          </a:p>
          <a:p>
            <a:pPr algn="ctr"/>
            <a:r>
              <a:rPr lang="en-US" sz="2930" dirty="0">
                <a:latin typeface="Times New Roman" pitchFamily="18" charset="0"/>
                <a:cs typeface="Times New Roman" pitchFamily="18" charset="0"/>
              </a:rPr>
              <a:t>h</a:t>
            </a:r>
          </a:p>
          <a:p>
            <a:pPr algn="ctr"/>
            <a:r>
              <a:rPr lang="en-US" sz="2930" dirty="0">
                <a:latin typeface="Times New Roman" pitchFamily="18" charset="0"/>
                <a:cs typeface="Times New Roman" pitchFamily="18" charset="0"/>
              </a:rPr>
              <a:t>t</a:t>
            </a:r>
          </a:p>
          <a:p>
            <a:pPr algn="ctr"/>
            <a:r>
              <a:rPr lang="en-US" sz="2930" dirty="0"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 algn="ctr"/>
            <a:r>
              <a:rPr lang="en-US" sz="2930" dirty="0">
                <a:latin typeface="Times New Roman" pitchFamily="18" charset="0"/>
                <a:cs typeface="Times New Roman" pitchFamily="18" charset="0"/>
              </a:rPr>
              <a:t>s</a:t>
            </a:r>
          </a:p>
          <a:p>
            <a:pPr algn="ctr"/>
            <a:r>
              <a:rPr lang="en-US" sz="2930" dirty="0">
                <a:latin typeface="Times New Roman" pitchFamily="18" charset="0"/>
                <a:cs typeface="Times New Roman" pitchFamily="18" charset="0"/>
              </a:rPr>
              <a:t>k</a:t>
            </a:r>
          </a:p>
        </p:txBody>
      </p:sp>
      <p:sp>
        <p:nvSpPr>
          <p:cNvPr id="91" name="圆角矩形 90"/>
          <p:cNvSpPr/>
          <p:nvPr/>
        </p:nvSpPr>
        <p:spPr>
          <a:xfrm>
            <a:off x="20974658" y="2913778"/>
            <a:ext cx="1821640" cy="41566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tasks</a:t>
            </a:r>
          </a:p>
          <a:p>
            <a:pPr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92206604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sz="9600" dirty="0">
                <a:latin typeface="Times New Roman" pitchFamily="18" charset="0"/>
                <a:cs typeface="Times New Roman" pitchFamily="18" charset="0"/>
              </a:rPr>
              <a:t>硬件特性</a:t>
            </a:r>
          </a:p>
        </p:txBody>
      </p:sp>
      <p:pic>
        <p:nvPicPr>
          <p:cNvPr id="18435" name="内容占位符 3" descr="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8962" y="6357412"/>
            <a:ext cx="21031200" cy="692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矩形 9"/>
          <p:cNvSpPr>
            <a:spLocks noChangeArrowheads="1"/>
          </p:cNvSpPr>
          <p:nvPr/>
        </p:nvSpPr>
        <p:spPr bwMode="auto">
          <a:xfrm>
            <a:off x="8368962" y="2571760"/>
            <a:ext cx="14097000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4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http://www.nxp.com/products/microcontrollers-and-processors/power-architecture-processors/mpc5xxx-5xxx-32-bit-mcus/mpc56xx-mcus/ultra-reliable-mpc5668g-mcu-for-automotive-industrial-gateway-applications:MPC5668G</a:t>
            </a:r>
          </a:p>
        </p:txBody>
      </p:sp>
      <p:pic>
        <p:nvPicPr>
          <p:cNvPr id="18436" name="内容占位符 8" descr="IMG_2241.JPG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0200">
            <a:off x="22634764" y="1209862"/>
            <a:ext cx="8589305" cy="11458578"/>
          </a:xfrm>
        </p:spPr>
      </p:pic>
    </p:spTree>
    <p:extLst>
      <p:ext uri="{BB962C8B-B14F-4D97-AF65-F5344CB8AC3E}">
        <p14:creationId xmlns:p14="http://schemas.microsoft.com/office/powerpoint/2010/main" val="277606570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9600" dirty="0">
                <a:latin typeface="Times New Roman" pitchFamily="18" charset="0"/>
                <a:cs typeface="Times New Roman" pitchFamily="18" charset="0"/>
              </a:rPr>
              <a:t>硬件与固件特性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9746065" y="2820729"/>
            <a:ext cx="12152730" cy="911454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58"/>
          <a:stretch>
            <a:fillRect/>
          </a:stretch>
        </p:blipFill>
        <p:spPr>
          <a:xfrm rot="5400000">
            <a:off x="8138605" y="2234502"/>
            <a:ext cx="9702966" cy="10287000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22777690" y="4863760"/>
            <a:ext cx="6089480" cy="5854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9" name="椭圆 8"/>
          <p:cNvSpPr/>
          <p:nvPr/>
        </p:nvSpPr>
        <p:spPr>
          <a:xfrm>
            <a:off x="15253854" y="8749555"/>
            <a:ext cx="560704" cy="5737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2744003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9600" dirty="0">
                <a:latin typeface="Times New Roman" pitchFamily="18" charset="0"/>
                <a:cs typeface="Times New Roman" pitchFamily="18" charset="0"/>
              </a:rPr>
              <a:t>硬件与固件特性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1728" y="1880670"/>
            <a:ext cx="18164544" cy="1129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922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sz="9600" dirty="0">
                <a:latin typeface="Times New Roman" pitchFamily="18" charset="0"/>
                <a:cs typeface="Times New Roman" pitchFamily="18" charset="0"/>
              </a:rPr>
              <a:t>系统内存布局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57105"/>
              </p:ext>
            </p:extLst>
          </p:nvPr>
        </p:nvGraphicFramePr>
        <p:xfrm>
          <a:off x="12656819" y="1828800"/>
          <a:ext cx="15834362" cy="4892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5901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573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95901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5901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89204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Address</a:t>
                      </a:r>
                      <a:endParaRPr lang="en-US" sz="3000" dirty="0">
                        <a:effectLst/>
                        <a:latin typeface="Times New Roman" pitchFamily="18" charset="0"/>
                        <a:ea typeface="DengXian" panose="02010600030101010101" pitchFamily="2" charset="-122"/>
                        <a:cs typeface="Times New Roman" pitchFamily="18" charset="0"/>
                      </a:endParaRPr>
                    </a:p>
                  </a:txBody>
                  <a:tcPr marL="182880" marR="1828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Region Name</a:t>
                      </a:r>
                      <a:endParaRPr lang="en-US" sz="3000">
                        <a:effectLst/>
                        <a:latin typeface="Times New Roman" pitchFamily="18" charset="0"/>
                        <a:ea typeface="DengXian" panose="02010600030101010101" pitchFamily="2" charset="-122"/>
                        <a:cs typeface="Times New Roman" pitchFamily="18" charset="0"/>
                      </a:endParaRPr>
                    </a:p>
                  </a:txBody>
                  <a:tcPr marL="182880" marR="1828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Tesla Specifics</a:t>
                      </a:r>
                      <a:endParaRPr lang="en-US" sz="3000">
                        <a:effectLst/>
                        <a:latin typeface="Times New Roman" pitchFamily="18" charset="0"/>
                        <a:ea typeface="DengXian" panose="02010600030101010101" pitchFamily="2" charset="-122"/>
                        <a:cs typeface="Times New Roman" pitchFamily="18" charset="0"/>
                      </a:endParaRPr>
                    </a:p>
                  </a:txBody>
                  <a:tcPr marL="182880" marR="18288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92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Start</a:t>
                      </a:r>
                      <a:endParaRPr lang="en-US" sz="3000" dirty="0">
                        <a:effectLst/>
                        <a:latin typeface="Times New Roman" pitchFamily="18" charset="0"/>
                        <a:ea typeface="DengXian" panose="02010600030101010101" pitchFamily="2" charset="-122"/>
                        <a:cs typeface="Times New Roman" pitchFamily="18" charset="0"/>
                      </a:endParaRPr>
                    </a:p>
                  </a:txBody>
                  <a:tcPr marL="182880" marR="1828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End</a:t>
                      </a:r>
                      <a:endParaRPr lang="en-US" sz="3000" dirty="0">
                        <a:effectLst/>
                        <a:latin typeface="Times New Roman" pitchFamily="18" charset="0"/>
                        <a:ea typeface="DengXian" panose="02010600030101010101" pitchFamily="2" charset="-122"/>
                        <a:cs typeface="Times New Roman" pitchFamily="18" charset="0"/>
                      </a:endParaRPr>
                    </a:p>
                  </a:txBody>
                  <a:tcPr marL="182880" marR="182880" marT="0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4676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0x00000000</a:t>
                      </a:r>
                      <a:endParaRPr lang="en-US" sz="3000">
                        <a:effectLst/>
                        <a:latin typeface="Times New Roman" pitchFamily="18" charset="0"/>
                        <a:ea typeface="DengXian" panose="02010600030101010101" pitchFamily="2" charset="-122"/>
                        <a:cs typeface="Times New Roman" pitchFamily="18" charset="0"/>
                      </a:endParaRPr>
                    </a:p>
                  </a:txBody>
                  <a:tcPr marL="182880" marR="1828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0x00020000</a:t>
                      </a:r>
                      <a:endParaRPr lang="en-US" sz="3000" dirty="0">
                        <a:effectLst/>
                        <a:latin typeface="Times New Roman" pitchFamily="18" charset="0"/>
                        <a:ea typeface="DengXian" panose="02010600030101010101" pitchFamily="2" charset="-122"/>
                        <a:cs typeface="Times New Roman" pitchFamily="18" charset="0"/>
                      </a:endParaRPr>
                    </a:p>
                  </a:txBody>
                  <a:tcPr marL="182880" marR="1828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FLASH</a:t>
                      </a:r>
                      <a:endParaRPr lang="en-US" sz="3000">
                        <a:effectLst/>
                        <a:latin typeface="Times New Roman" pitchFamily="18" charset="0"/>
                        <a:ea typeface="DengXian" panose="02010600030101010101" pitchFamily="2" charset="-122"/>
                        <a:cs typeface="Times New Roman" pitchFamily="18" charset="0"/>
                      </a:endParaRPr>
                    </a:p>
                  </a:txBody>
                  <a:tcPr marL="182880" marR="1828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Bootloader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and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Internal Files</a:t>
                      </a:r>
                      <a:endParaRPr lang="en-US" sz="3000">
                        <a:effectLst/>
                        <a:latin typeface="Times New Roman" pitchFamily="18" charset="0"/>
                        <a:ea typeface="DengXian" panose="02010600030101010101" pitchFamily="2" charset="-122"/>
                        <a:cs typeface="Times New Roman" pitchFamily="18" charset="0"/>
                      </a:endParaRPr>
                    </a:p>
                  </a:txBody>
                  <a:tcPr marL="182880" marR="1828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89204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0x00020000</a:t>
                      </a:r>
                      <a:endParaRPr lang="en-US" sz="3000">
                        <a:effectLst/>
                        <a:latin typeface="Times New Roman" pitchFamily="18" charset="0"/>
                        <a:ea typeface="DengXian" panose="02010600030101010101" pitchFamily="2" charset="-122"/>
                        <a:cs typeface="Times New Roman" pitchFamily="18" charset="0"/>
                      </a:endParaRPr>
                    </a:p>
                  </a:txBody>
                  <a:tcPr marL="182880" marR="1828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0x001FFFFF</a:t>
                      </a:r>
                      <a:endParaRPr lang="en-US" sz="3000">
                        <a:effectLst/>
                        <a:latin typeface="Times New Roman" pitchFamily="18" charset="0"/>
                        <a:ea typeface="DengXian" panose="02010600030101010101" pitchFamily="2" charset="-122"/>
                        <a:cs typeface="Times New Roman" pitchFamily="18" charset="0"/>
                      </a:endParaRPr>
                    </a:p>
                  </a:txBody>
                  <a:tcPr marL="182880" marR="1828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FLASH2</a:t>
                      </a:r>
                      <a:endParaRPr lang="en-US" sz="3000">
                        <a:effectLst/>
                        <a:latin typeface="Times New Roman" pitchFamily="18" charset="0"/>
                        <a:ea typeface="DengXian" panose="02010600030101010101" pitchFamily="2" charset="-122"/>
                        <a:cs typeface="Times New Roman" pitchFamily="18" charset="0"/>
                      </a:endParaRPr>
                    </a:p>
                  </a:txBody>
                  <a:tcPr marL="182880" marR="1828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CODE Region</a:t>
                      </a:r>
                      <a:endParaRPr lang="en-US" sz="3000">
                        <a:effectLst/>
                        <a:latin typeface="Times New Roman" pitchFamily="18" charset="0"/>
                        <a:ea typeface="DengXian" panose="02010600030101010101" pitchFamily="2" charset="-122"/>
                        <a:cs typeface="Times New Roman" pitchFamily="18" charset="0"/>
                      </a:endParaRPr>
                    </a:p>
                  </a:txBody>
                  <a:tcPr marL="182880" marR="1828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8920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DATA Region</a:t>
                      </a:r>
                      <a:endParaRPr lang="en-US" sz="3000">
                        <a:effectLst/>
                        <a:latin typeface="Times New Roman" pitchFamily="18" charset="0"/>
                        <a:ea typeface="DengXian" panose="02010600030101010101" pitchFamily="2" charset="-122"/>
                        <a:cs typeface="Times New Roman" pitchFamily="18" charset="0"/>
                      </a:endParaRPr>
                    </a:p>
                  </a:txBody>
                  <a:tcPr marL="182880" marR="18288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4676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0x40000000</a:t>
                      </a:r>
                      <a:endParaRPr lang="en-US" sz="3000" dirty="0">
                        <a:effectLst/>
                        <a:latin typeface="Times New Roman" pitchFamily="18" charset="0"/>
                        <a:ea typeface="DengXian" panose="02010600030101010101" pitchFamily="2" charset="-122"/>
                        <a:cs typeface="Times New Roman" pitchFamily="18" charset="0"/>
                      </a:endParaRPr>
                    </a:p>
                  </a:txBody>
                  <a:tcPr marL="182880" marR="1828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0x400FFFFF</a:t>
                      </a:r>
                      <a:endParaRPr lang="en-US" sz="3000" dirty="0">
                        <a:effectLst/>
                        <a:latin typeface="Times New Roman" pitchFamily="18" charset="0"/>
                        <a:ea typeface="DengXian" panose="02010600030101010101" pitchFamily="2" charset="-122"/>
                        <a:cs typeface="Times New Roman" pitchFamily="18" charset="0"/>
                      </a:endParaRPr>
                    </a:p>
                  </a:txBody>
                  <a:tcPr marL="182880" marR="1828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SRAM</a:t>
                      </a:r>
                      <a:endParaRPr lang="en-US" sz="3000">
                        <a:effectLst/>
                        <a:latin typeface="Times New Roman" pitchFamily="18" charset="0"/>
                        <a:ea typeface="DengXian" panose="02010600030101010101" pitchFamily="2" charset="-122"/>
                        <a:cs typeface="Times New Roman" pitchFamily="18" charset="0"/>
                      </a:endParaRPr>
                    </a:p>
                  </a:txBody>
                  <a:tcPr marL="182880" marR="1828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Updater System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when in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Programming Mode</a:t>
                      </a:r>
                      <a:endParaRPr lang="en-US" sz="3000" dirty="0">
                        <a:effectLst/>
                        <a:latin typeface="Times New Roman" pitchFamily="18" charset="0"/>
                        <a:ea typeface="DengXian" panose="02010600030101010101" pitchFamily="2" charset="-122"/>
                        <a:cs typeface="Times New Roman" pitchFamily="18" charset="0"/>
                      </a:endParaRPr>
                    </a:p>
                  </a:txBody>
                  <a:tcPr marL="182880" marR="182880"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0" y="6720840"/>
            <a:ext cx="23368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43686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1047</Words>
  <Application>Microsoft Office PowerPoint</Application>
  <PresentationFormat>自定义</PresentationFormat>
  <Paragraphs>373</Paragraphs>
  <Slides>47</Slides>
  <Notes>30</Notes>
  <HiddenSlides>0</HiddenSlides>
  <MMClips>1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47</vt:i4>
      </vt:variant>
    </vt:vector>
  </HeadingPairs>
  <TitlesOfParts>
    <vt:vector size="48" baseType="lpstr">
      <vt:lpstr>White</vt:lpstr>
      <vt:lpstr>PowerPoint 演示文稿</vt:lpstr>
      <vt:lpstr>自我介绍</vt:lpstr>
      <vt:lpstr>议程</vt:lpstr>
      <vt:lpstr>汽车网关</vt:lpstr>
      <vt:lpstr>特斯拉汽车网关</vt:lpstr>
      <vt:lpstr>硬件特性</vt:lpstr>
      <vt:lpstr>硬件与固件特性</vt:lpstr>
      <vt:lpstr>硬件与固件特性</vt:lpstr>
      <vt:lpstr>系统内存布局</vt:lpstr>
      <vt:lpstr>寄存器内存布局</vt:lpstr>
      <vt:lpstr>FreeRTOS</vt:lpstr>
      <vt:lpstr>FreeRTOS概览</vt:lpstr>
      <vt:lpstr>FreeRTOS概览</vt:lpstr>
      <vt:lpstr>FreeRTOS概览</vt:lpstr>
      <vt:lpstr>特斯拉网关的FreeRTOS</vt:lpstr>
      <vt:lpstr>网络协议栈与文件系统</vt:lpstr>
      <vt:lpstr>逆向工程</vt:lpstr>
      <vt:lpstr>逆向工程</vt:lpstr>
      <vt:lpstr>逆向工程</vt:lpstr>
      <vt:lpstr>逆向工程</vt:lpstr>
      <vt:lpstr>特斯拉网关开放端口</vt:lpstr>
      <vt:lpstr>Shell端口 tcp:192.168.90.102:23</vt:lpstr>
      <vt:lpstr>Shell端口 tcp:192.168.90.102:23</vt:lpstr>
      <vt:lpstr>Shell端口 tcp:192.168.90.102:23</vt:lpstr>
      <vt:lpstr>Shell端口 tcp:192.168.90.102:23</vt:lpstr>
      <vt:lpstr>Shell端口 tcp:192.168.90.102:23</vt:lpstr>
      <vt:lpstr>Shell端口 tcp:192.168.90.102:23</vt:lpstr>
      <vt:lpstr>文件传输端口 tcp:192.168.90.102:1050</vt:lpstr>
      <vt:lpstr>文件传输端口 tcp:192.168.90.102:1050</vt:lpstr>
      <vt:lpstr>文件传输端口 tcp:192.168.90.102:1050</vt:lpstr>
      <vt:lpstr>文件传输端口 tcp:192.168.90.102:1050</vt:lpstr>
      <vt:lpstr>文件传输端口 tcp:192.168.90.102:1050</vt:lpstr>
      <vt:lpstr>诊断端口 udp:192.168.90.102:3500</vt:lpstr>
      <vt:lpstr>诊断端口 udp:192.168.90.102:3500</vt:lpstr>
      <vt:lpstr>0x0 REBOOT</vt:lpstr>
      <vt:lpstr>0x1 APP_VERSION</vt:lpstr>
      <vt:lpstr>0x8 REBOOT_FOR_UPDATE</vt:lpstr>
      <vt:lpstr>0x9 RESET_TEGRA</vt:lpstr>
      <vt:lpstr>0xE CLEAR_LOG</vt:lpstr>
      <vt:lpstr>0x12 ENABLE_SHELL</vt:lpstr>
      <vt:lpstr>0x04 INJECT_CAN</vt:lpstr>
      <vt:lpstr>0x04 INJECT_CAN: 如何开后备箱？</vt:lpstr>
      <vt:lpstr>改写汽车网关</vt:lpstr>
      <vt:lpstr>演示</vt:lpstr>
      <vt:lpstr>更多</vt:lpstr>
      <vt:lpstr>谢谢!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Freebuf-new</cp:lastModifiedBy>
  <cp:revision>142</cp:revision>
  <dcterms:modified xsi:type="dcterms:W3CDTF">2016-12-21T03:19:22Z</dcterms:modified>
</cp:coreProperties>
</file>